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275" r:id="rId3"/>
    <p:sldId id="271" r:id="rId4"/>
    <p:sldId id="277" r:id="rId5"/>
    <p:sldId id="257" r:id="rId6"/>
    <p:sldId id="272" r:id="rId7"/>
    <p:sldId id="273" r:id="rId8"/>
    <p:sldId id="295" r:id="rId9"/>
    <p:sldId id="258" r:id="rId10"/>
    <p:sldId id="296" r:id="rId11"/>
    <p:sldId id="274" r:id="rId12"/>
    <p:sldId id="259" r:id="rId13"/>
    <p:sldId id="270" r:id="rId14"/>
    <p:sldId id="297" r:id="rId15"/>
    <p:sldId id="260" r:id="rId16"/>
    <p:sldId id="298" r:id="rId17"/>
    <p:sldId id="276" r:id="rId18"/>
    <p:sldId id="278" r:id="rId19"/>
    <p:sldId id="261" r:id="rId20"/>
    <p:sldId id="279" r:id="rId21"/>
    <p:sldId id="262" r:id="rId22"/>
    <p:sldId id="267" r:id="rId23"/>
    <p:sldId id="266" r:id="rId24"/>
    <p:sldId id="280" r:id="rId25"/>
    <p:sldId id="281" r:id="rId26"/>
    <p:sldId id="282" r:id="rId27"/>
    <p:sldId id="283" r:id="rId28"/>
    <p:sldId id="285" r:id="rId29"/>
    <p:sldId id="286" r:id="rId30"/>
    <p:sldId id="299" r:id="rId31"/>
    <p:sldId id="301" r:id="rId32"/>
    <p:sldId id="300" r:id="rId33"/>
    <p:sldId id="288" r:id="rId34"/>
    <p:sldId id="294" r:id="rId35"/>
    <p:sldId id="269" r:id="rId36"/>
    <p:sldId id="302" r:id="rId37"/>
    <p:sldId id="265"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snapToObjects="1">
      <p:cViewPr varScale="1">
        <p:scale>
          <a:sx n="88" d="100"/>
          <a:sy n="88" d="100"/>
        </p:scale>
        <p:origin x="-1062"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F1175F2-50A2-3A40-AF4E-92455C274BAA}" type="datetimeFigureOut">
              <a:rPr lang="en-US" smtClean="0"/>
              <a:pPr/>
              <a:t>11/15/2012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2C861A-0D1A-BB48-AAFA-F15C301EF3CA}" type="slidenum">
              <a:rPr lang="en-US" smtClean="0"/>
              <a:pPr/>
              <a:t>‹#›</a:t>
            </a:fld>
            <a:endParaRPr lang="en-US"/>
          </a:p>
        </p:txBody>
      </p:sp>
    </p:spTree>
    <p:extLst>
      <p:ext uri="{BB962C8B-B14F-4D97-AF65-F5344CB8AC3E}">
        <p14:creationId xmlns:p14="http://schemas.microsoft.com/office/powerpoint/2010/main" xmlns="" val="290745583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872EC94-2C74-E94B-9A4D-5A0BFBCFD406}" type="datetimeFigureOut">
              <a:rPr lang="en-US" smtClean="0"/>
              <a:pPr/>
              <a:t>11/15/2012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D8F59-AB09-084E-8ACD-B4E52B2906AE}" type="slidenum">
              <a:rPr lang="en-US" smtClean="0"/>
              <a:pPr/>
              <a:t>‹#›</a:t>
            </a:fld>
            <a:endParaRPr lang="en-US"/>
          </a:p>
        </p:txBody>
      </p:sp>
    </p:spTree>
    <p:extLst>
      <p:ext uri="{BB962C8B-B14F-4D97-AF65-F5344CB8AC3E}">
        <p14:creationId xmlns:p14="http://schemas.microsoft.com/office/powerpoint/2010/main" xmlns="" val="3211922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872EC94-2C74-E94B-9A4D-5A0BFBCFD406}" type="datetimeFigureOut">
              <a:rPr lang="en-US" smtClean="0"/>
              <a:pPr/>
              <a:t>11/15/2012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D8F59-AB09-084E-8ACD-B4E52B2906AE}" type="slidenum">
              <a:rPr lang="en-US" smtClean="0"/>
              <a:pPr/>
              <a:t>‹#›</a:t>
            </a:fld>
            <a:endParaRPr lang="en-US"/>
          </a:p>
        </p:txBody>
      </p:sp>
    </p:spTree>
    <p:extLst>
      <p:ext uri="{BB962C8B-B14F-4D97-AF65-F5344CB8AC3E}">
        <p14:creationId xmlns:p14="http://schemas.microsoft.com/office/powerpoint/2010/main" xmlns="" val="1531630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872EC94-2C74-E94B-9A4D-5A0BFBCFD406}" type="datetimeFigureOut">
              <a:rPr lang="en-US" smtClean="0"/>
              <a:pPr/>
              <a:t>11/15/2012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D8F59-AB09-084E-8ACD-B4E52B2906AE}" type="slidenum">
              <a:rPr lang="en-US" smtClean="0"/>
              <a:pPr/>
              <a:t>‹#›</a:t>
            </a:fld>
            <a:endParaRPr lang="en-US"/>
          </a:p>
        </p:txBody>
      </p:sp>
    </p:spTree>
    <p:extLst>
      <p:ext uri="{BB962C8B-B14F-4D97-AF65-F5344CB8AC3E}">
        <p14:creationId xmlns:p14="http://schemas.microsoft.com/office/powerpoint/2010/main" xmlns="" val="932716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872EC94-2C74-E94B-9A4D-5A0BFBCFD406}" type="datetimeFigureOut">
              <a:rPr lang="en-US" smtClean="0"/>
              <a:pPr/>
              <a:t>11/15/2012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D8F59-AB09-084E-8ACD-B4E52B2906AE}" type="slidenum">
              <a:rPr lang="en-US" smtClean="0"/>
              <a:pPr/>
              <a:t>‹#›</a:t>
            </a:fld>
            <a:endParaRPr lang="en-US"/>
          </a:p>
        </p:txBody>
      </p:sp>
    </p:spTree>
    <p:extLst>
      <p:ext uri="{BB962C8B-B14F-4D97-AF65-F5344CB8AC3E}">
        <p14:creationId xmlns:p14="http://schemas.microsoft.com/office/powerpoint/2010/main" xmlns="" val="4253883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872EC94-2C74-E94B-9A4D-5A0BFBCFD406}" type="datetimeFigureOut">
              <a:rPr lang="en-US" smtClean="0"/>
              <a:pPr/>
              <a:t>11/15/2012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D8F59-AB09-084E-8ACD-B4E52B2906AE}" type="slidenum">
              <a:rPr lang="en-US" smtClean="0"/>
              <a:pPr/>
              <a:t>‹#›</a:t>
            </a:fld>
            <a:endParaRPr lang="en-US"/>
          </a:p>
        </p:txBody>
      </p:sp>
    </p:spTree>
    <p:extLst>
      <p:ext uri="{BB962C8B-B14F-4D97-AF65-F5344CB8AC3E}">
        <p14:creationId xmlns:p14="http://schemas.microsoft.com/office/powerpoint/2010/main" xmlns="" val="1419641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872EC94-2C74-E94B-9A4D-5A0BFBCFD406}" type="datetimeFigureOut">
              <a:rPr lang="en-US" smtClean="0"/>
              <a:pPr/>
              <a:t>11/15/2012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D8F59-AB09-084E-8ACD-B4E52B2906AE}" type="slidenum">
              <a:rPr lang="en-US" smtClean="0"/>
              <a:pPr/>
              <a:t>‹#›</a:t>
            </a:fld>
            <a:endParaRPr lang="en-US"/>
          </a:p>
        </p:txBody>
      </p:sp>
    </p:spTree>
    <p:extLst>
      <p:ext uri="{BB962C8B-B14F-4D97-AF65-F5344CB8AC3E}">
        <p14:creationId xmlns:p14="http://schemas.microsoft.com/office/powerpoint/2010/main" xmlns="" val="1829775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872EC94-2C74-E94B-9A4D-5A0BFBCFD406}" type="datetimeFigureOut">
              <a:rPr lang="en-US" smtClean="0"/>
              <a:pPr/>
              <a:t>11/15/2012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2D8F59-AB09-084E-8ACD-B4E52B2906AE}" type="slidenum">
              <a:rPr lang="en-US" smtClean="0"/>
              <a:pPr/>
              <a:t>‹#›</a:t>
            </a:fld>
            <a:endParaRPr lang="en-US"/>
          </a:p>
        </p:txBody>
      </p:sp>
    </p:spTree>
    <p:extLst>
      <p:ext uri="{BB962C8B-B14F-4D97-AF65-F5344CB8AC3E}">
        <p14:creationId xmlns:p14="http://schemas.microsoft.com/office/powerpoint/2010/main" xmlns="" val="3436777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872EC94-2C74-E94B-9A4D-5A0BFBCFD406}" type="datetimeFigureOut">
              <a:rPr lang="en-US" smtClean="0"/>
              <a:pPr/>
              <a:t>11/15/2012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2D8F59-AB09-084E-8ACD-B4E52B2906AE}" type="slidenum">
              <a:rPr lang="en-US" smtClean="0"/>
              <a:pPr/>
              <a:t>‹#›</a:t>
            </a:fld>
            <a:endParaRPr lang="en-US"/>
          </a:p>
        </p:txBody>
      </p:sp>
    </p:spTree>
    <p:extLst>
      <p:ext uri="{BB962C8B-B14F-4D97-AF65-F5344CB8AC3E}">
        <p14:creationId xmlns:p14="http://schemas.microsoft.com/office/powerpoint/2010/main" xmlns="" val="740465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72EC94-2C74-E94B-9A4D-5A0BFBCFD406}" type="datetimeFigureOut">
              <a:rPr lang="en-US" smtClean="0"/>
              <a:pPr/>
              <a:t>11/15/2012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2D8F59-AB09-084E-8ACD-B4E52B2906AE}" type="slidenum">
              <a:rPr lang="en-US" smtClean="0"/>
              <a:pPr/>
              <a:t>‹#›</a:t>
            </a:fld>
            <a:endParaRPr lang="en-US"/>
          </a:p>
        </p:txBody>
      </p:sp>
    </p:spTree>
    <p:extLst>
      <p:ext uri="{BB962C8B-B14F-4D97-AF65-F5344CB8AC3E}">
        <p14:creationId xmlns:p14="http://schemas.microsoft.com/office/powerpoint/2010/main" xmlns="" val="3701859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872EC94-2C74-E94B-9A4D-5A0BFBCFD406}" type="datetimeFigureOut">
              <a:rPr lang="en-US" smtClean="0"/>
              <a:pPr/>
              <a:t>11/15/2012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D8F59-AB09-084E-8ACD-B4E52B2906AE}" type="slidenum">
              <a:rPr lang="en-US" smtClean="0"/>
              <a:pPr/>
              <a:t>‹#›</a:t>
            </a:fld>
            <a:endParaRPr lang="en-US"/>
          </a:p>
        </p:txBody>
      </p:sp>
    </p:spTree>
    <p:extLst>
      <p:ext uri="{BB962C8B-B14F-4D97-AF65-F5344CB8AC3E}">
        <p14:creationId xmlns:p14="http://schemas.microsoft.com/office/powerpoint/2010/main" xmlns="" val="3889348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872EC94-2C74-E94B-9A4D-5A0BFBCFD406}" type="datetimeFigureOut">
              <a:rPr lang="en-US" smtClean="0"/>
              <a:pPr/>
              <a:t>11/15/2012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D8F59-AB09-084E-8ACD-B4E52B2906AE}" type="slidenum">
              <a:rPr lang="en-US" smtClean="0"/>
              <a:pPr/>
              <a:t>‹#›</a:t>
            </a:fld>
            <a:endParaRPr lang="en-US"/>
          </a:p>
        </p:txBody>
      </p:sp>
    </p:spTree>
    <p:extLst>
      <p:ext uri="{BB962C8B-B14F-4D97-AF65-F5344CB8AC3E}">
        <p14:creationId xmlns:p14="http://schemas.microsoft.com/office/powerpoint/2010/main" xmlns="" val="310913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72EC94-2C74-E94B-9A4D-5A0BFBCFD406}" type="datetimeFigureOut">
              <a:rPr lang="en-US" smtClean="0"/>
              <a:pPr/>
              <a:t>11/15/2012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2D8F59-AB09-084E-8ACD-B4E52B2906AE}" type="slidenum">
              <a:rPr lang="en-US" smtClean="0"/>
              <a:pPr/>
              <a:t>‹#›</a:t>
            </a:fld>
            <a:endParaRPr lang="en-US"/>
          </a:p>
        </p:txBody>
      </p:sp>
    </p:spTree>
    <p:extLst>
      <p:ext uri="{BB962C8B-B14F-4D97-AF65-F5344CB8AC3E}">
        <p14:creationId xmlns:p14="http://schemas.microsoft.com/office/powerpoint/2010/main" xmlns="" val="19360846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56146" y="13670"/>
            <a:ext cx="4759985" cy="638519"/>
          </a:xfrm>
        </p:spPr>
        <p:txBody>
          <a:bodyPr>
            <a:normAutofit fontScale="90000"/>
          </a:bodyPr>
          <a:lstStyle/>
          <a:p>
            <a:r>
              <a:rPr lang="en-US" sz="1400" b="1" dirty="0"/>
              <a:t>On registering:</a:t>
            </a:r>
            <a:r>
              <a:rPr lang="en-US" sz="1400" dirty="0"/>
              <a:t/>
            </a:r>
            <a:br>
              <a:rPr lang="en-US" sz="1400" dirty="0"/>
            </a:br>
            <a:r>
              <a:rPr lang="en-US" sz="1400" b="1" dirty="0"/>
              <a:t>From: </a:t>
            </a:r>
            <a:r>
              <a:rPr lang="en-US" sz="1400" b="1" dirty="0" err="1"/>
              <a:t>info@golfessentials.in</a:t>
            </a:r>
            <a:r>
              <a:rPr lang="en-US" sz="1400" dirty="0"/>
              <a:t/>
            </a:r>
            <a:br>
              <a:rPr lang="en-US" sz="1400" dirty="0"/>
            </a:br>
            <a:r>
              <a:rPr lang="en-US" sz="1400" dirty="0"/>
              <a:t>Subject: Welcome to </a:t>
            </a:r>
            <a:r>
              <a:rPr lang="en-US" sz="1400" dirty="0" err="1"/>
              <a:t>golfessentials.in</a:t>
            </a:r>
            <a:endParaRPr lang="en-US" sz="1400" dirty="0"/>
          </a:p>
        </p:txBody>
      </p:sp>
      <p:pic>
        <p:nvPicPr>
          <p:cNvPr id="3" name="Picture 2"/>
          <p:cNvPicPr>
            <a:picLocks noChangeAspect="1"/>
          </p:cNvPicPr>
          <p:nvPr/>
        </p:nvPicPr>
        <p:blipFill>
          <a:blip r:embed="rId2"/>
          <a:stretch>
            <a:fillRect/>
          </a:stretch>
        </p:blipFill>
        <p:spPr>
          <a:xfrm>
            <a:off x="0" y="1003300"/>
            <a:ext cx="9144000" cy="4829440"/>
          </a:xfrm>
          <a:prstGeom prst="rect">
            <a:avLst/>
          </a:prstGeom>
        </p:spPr>
      </p:pic>
      <p:sp>
        <p:nvSpPr>
          <p:cNvPr id="10" name="TextBox 9"/>
          <p:cNvSpPr txBox="1"/>
          <p:nvPr/>
        </p:nvSpPr>
        <p:spPr>
          <a:xfrm>
            <a:off x="4004254" y="6224404"/>
            <a:ext cx="777969" cy="369332"/>
          </a:xfrm>
          <a:prstGeom prst="rect">
            <a:avLst/>
          </a:prstGeom>
          <a:noFill/>
        </p:spPr>
        <p:txBody>
          <a:bodyPr wrap="square" rtlCol="0">
            <a:spAutoFit/>
          </a:bodyPr>
          <a:lstStyle/>
          <a:p>
            <a:r>
              <a:rPr lang="en-US" dirty="0" smtClean="0">
                <a:solidFill>
                  <a:srgbClr val="9BBB59"/>
                </a:solidFill>
              </a:rPr>
              <a:t>ok</a:t>
            </a:r>
            <a:endParaRPr lang="en-US" dirty="0">
              <a:solidFill>
                <a:srgbClr val="9BBB59"/>
              </a:solidFill>
            </a:endParaRPr>
          </a:p>
        </p:txBody>
      </p:sp>
    </p:spTree>
    <p:extLst>
      <p:ext uri="{BB962C8B-B14F-4D97-AF65-F5344CB8AC3E}">
        <p14:creationId xmlns:p14="http://schemas.microsoft.com/office/powerpoint/2010/main" xmlns="" val="32149842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33400" y="0"/>
            <a:ext cx="8061158" cy="6858000"/>
          </a:xfrm>
          <a:prstGeom prst="rect">
            <a:avLst/>
          </a:prstGeom>
        </p:spPr>
      </p:pic>
      <p:sp>
        <p:nvSpPr>
          <p:cNvPr id="5" name="Oval 4"/>
          <p:cNvSpPr/>
          <p:nvPr/>
        </p:nvSpPr>
        <p:spPr>
          <a:xfrm>
            <a:off x="2062425" y="2749608"/>
            <a:ext cx="1235125" cy="512639"/>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973372" y="2749608"/>
            <a:ext cx="2679988" cy="307777"/>
          </a:xfrm>
          <a:prstGeom prst="rect">
            <a:avLst/>
          </a:prstGeom>
          <a:noFill/>
        </p:spPr>
        <p:txBody>
          <a:bodyPr wrap="square" rtlCol="0">
            <a:spAutoFit/>
          </a:bodyPr>
          <a:lstStyle/>
          <a:p>
            <a:r>
              <a:rPr lang="en-US" sz="1400" dirty="0" smtClean="0">
                <a:solidFill>
                  <a:srgbClr val="9BBB59"/>
                </a:solidFill>
              </a:rPr>
              <a:t>This is </a:t>
            </a:r>
            <a:r>
              <a:rPr lang="en-US" sz="1400" dirty="0" smtClean="0">
                <a:solidFill>
                  <a:srgbClr val="9BBB59"/>
                </a:solidFill>
              </a:rPr>
              <a:t>incomplete </a:t>
            </a:r>
            <a:r>
              <a:rPr lang="en-US" sz="1400" dirty="0" smtClean="0">
                <a:solidFill>
                  <a:srgbClr val="FF0000"/>
                </a:solidFill>
              </a:rPr>
              <a:t>Corrected</a:t>
            </a:r>
            <a:endParaRPr lang="en-US" sz="1400" dirty="0">
              <a:solidFill>
                <a:srgbClr val="9BBB59"/>
              </a:solidFill>
            </a:endParaRPr>
          </a:p>
        </p:txBody>
      </p:sp>
    </p:spTree>
    <p:extLst>
      <p:ext uri="{BB962C8B-B14F-4D97-AF65-F5344CB8AC3E}">
        <p14:creationId xmlns:p14="http://schemas.microsoft.com/office/powerpoint/2010/main" xmlns="" val="2443960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the website</a:t>
            </a:r>
            <a:endParaRPr lang="en-US" dirty="0"/>
          </a:p>
        </p:txBody>
      </p:sp>
      <p:sp>
        <p:nvSpPr>
          <p:cNvPr id="3" name="Content Placeholder 2"/>
          <p:cNvSpPr>
            <a:spLocks noGrp="1"/>
          </p:cNvSpPr>
          <p:nvPr>
            <p:ph idx="1"/>
          </p:nvPr>
        </p:nvSpPr>
        <p:spPr/>
        <p:txBody>
          <a:bodyPr/>
          <a:lstStyle/>
          <a:p>
            <a:pPr marL="0" indent="0">
              <a:buNone/>
            </a:pPr>
            <a:r>
              <a:rPr lang="en-US" dirty="0" smtClean="0"/>
              <a:t>Your feedback has been received. Thank you! Click </a:t>
            </a:r>
            <a:r>
              <a:rPr lang="en-US" u="sng" dirty="0" smtClean="0"/>
              <a:t>here</a:t>
            </a:r>
            <a:r>
              <a:rPr lang="en-US" dirty="0" smtClean="0"/>
              <a:t> to continue shopping.</a:t>
            </a:r>
            <a:endParaRPr lang="en-US" dirty="0"/>
          </a:p>
        </p:txBody>
      </p:sp>
      <p:sp>
        <p:nvSpPr>
          <p:cNvPr id="4" name="TextBox 3"/>
          <p:cNvSpPr txBox="1"/>
          <p:nvPr/>
        </p:nvSpPr>
        <p:spPr>
          <a:xfrm>
            <a:off x="4004254" y="6224404"/>
            <a:ext cx="777969" cy="369332"/>
          </a:xfrm>
          <a:prstGeom prst="rect">
            <a:avLst/>
          </a:prstGeom>
          <a:noFill/>
        </p:spPr>
        <p:txBody>
          <a:bodyPr wrap="square" rtlCol="0">
            <a:spAutoFit/>
          </a:bodyPr>
          <a:lstStyle/>
          <a:p>
            <a:r>
              <a:rPr lang="en-US" dirty="0" smtClean="0">
                <a:solidFill>
                  <a:srgbClr val="9BBB59"/>
                </a:solidFill>
              </a:rPr>
              <a:t>ok</a:t>
            </a:r>
            <a:endParaRPr lang="en-US" dirty="0">
              <a:solidFill>
                <a:srgbClr val="9BBB59"/>
              </a:solidFill>
            </a:endParaRPr>
          </a:p>
        </p:txBody>
      </p:sp>
    </p:spTree>
    <p:extLst>
      <p:ext uri="{BB962C8B-B14F-4D97-AF65-F5344CB8AC3E}">
        <p14:creationId xmlns:p14="http://schemas.microsoft.com/office/powerpoint/2010/main" xmlns="" val="2852992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2356146" y="13670"/>
            <a:ext cx="4759985" cy="638519"/>
          </a:xfrm>
        </p:spPr>
        <p:txBody>
          <a:bodyPr>
            <a:normAutofit fontScale="90000"/>
          </a:bodyPr>
          <a:lstStyle/>
          <a:p>
            <a:r>
              <a:rPr lang="en-US" sz="1200" b="1" dirty="0"/>
              <a:t>On receiving a message through contact us:</a:t>
            </a:r>
            <a:r>
              <a:rPr lang="en-US" sz="1200" dirty="0"/>
              <a:t/>
            </a:r>
            <a:br>
              <a:rPr lang="en-US" sz="1200" dirty="0"/>
            </a:br>
            <a:r>
              <a:rPr lang="en-US" sz="1200" b="1" dirty="0"/>
              <a:t>From: </a:t>
            </a:r>
            <a:r>
              <a:rPr lang="en-US" sz="1200" b="1" dirty="0" err="1"/>
              <a:t>support@golfessentials.in</a:t>
            </a:r>
            <a:r>
              <a:rPr lang="en-US" sz="1200" dirty="0"/>
              <a:t/>
            </a:r>
            <a:br>
              <a:rPr lang="en-US" sz="1200" dirty="0"/>
            </a:br>
            <a:r>
              <a:rPr lang="en-US" sz="1200" dirty="0"/>
              <a:t>Subject: Thank you for your message</a:t>
            </a:r>
          </a:p>
        </p:txBody>
      </p:sp>
      <p:pic>
        <p:nvPicPr>
          <p:cNvPr id="5" name="Picture 4"/>
          <p:cNvPicPr>
            <a:picLocks noChangeAspect="1"/>
          </p:cNvPicPr>
          <p:nvPr/>
        </p:nvPicPr>
        <p:blipFill>
          <a:blip r:embed="rId2"/>
          <a:stretch>
            <a:fillRect/>
          </a:stretch>
        </p:blipFill>
        <p:spPr>
          <a:xfrm>
            <a:off x="0" y="1028700"/>
            <a:ext cx="9144000" cy="4795804"/>
          </a:xfrm>
          <a:prstGeom prst="rect">
            <a:avLst/>
          </a:prstGeom>
        </p:spPr>
      </p:pic>
      <p:sp>
        <p:nvSpPr>
          <p:cNvPr id="6" name="TextBox 5"/>
          <p:cNvSpPr txBox="1"/>
          <p:nvPr/>
        </p:nvSpPr>
        <p:spPr>
          <a:xfrm>
            <a:off x="4004254" y="6224404"/>
            <a:ext cx="777969" cy="369332"/>
          </a:xfrm>
          <a:prstGeom prst="rect">
            <a:avLst/>
          </a:prstGeom>
          <a:noFill/>
        </p:spPr>
        <p:txBody>
          <a:bodyPr wrap="square" rtlCol="0">
            <a:spAutoFit/>
          </a:bodyPr>
          <a:lstStyle/>
          <a:p>
            <a:r>
              <a:rPr lang="en-US" dirty="0" smtClean="0">
                <a:solidFill>
                  <a:schemeClr val="accent3"/>
                </a:solidFill>
              </a:rPr>
              <a:t>ok</a:t>
            </a:r>
            <a:endParaRPr lang="en-US" dirty="0">
              <a:solidFill>
                <a:schemeClr val="accent3"/>
              </a:solidFill>
            </a:endParaRPr>
          </a:p>
        </p:txBody>
      </p:sp>
    </p:spTree>
    <p:extLst>
      <p:ext uri="{BB962C8B-B14F-4D97-AF65-F5344CB8AC3E}">
        <p14:creationId xmlns:p14="http://schemas.microsoft.com/office/powerpoint/2010/main" xmlns="" val="2507337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the website</a:t>
            </a:r>
            <a:endParaRPr lang="en-US" dirty="0"/>
          </a:p>
        </p:txBody>
      </p:sp>
      <p:sp>
        <p:nvSpPr>
          <p:cNvPr id="3" name="Content Placeholder 2"/>
          <p:cNvSpPr>
            <a:spLocks noGrp="1"/>
          </p:cNvSpPr>
          <p:nvPr>
            <p:ph idx="1"/>
          </p:nvPr>
        </p:nvSpPr>
        <p:spPr/>
        <p:txBody>
          <a:bodyPr/>
          <a:lstStyle/>
          <a:p>
            <a:pPr marL="0" indent="0">
              <a:buNone/>
            </a:pPr>
            <a:r>
              <a:rPr lang="en-US" dirty="0" smtClean="0"/>
              <a:t>Your message has been received. Thank you! Click </a:t>
            </a:r>
            <a:r>
              <a:rPr lang="en-US" u="sng" dirty="0" smtClean="0"/>
              <a:t>here</a:t>
            </a:r>
            <a:r>
              <a:rPr lang="en-US" dirty="0" smtClean="0"/>
              <a:t> to continue shopping</a:t>
            </a:r>
            <a:r>
              <a:rPr lang="en-US" dirty="0" smtClean="0"/>
              <a:t>. </a:t>
            </a:r>
            <a:r>
              <a:rPr lang="en-US" dirty="0" smtClean="0">
                <a:solidFill>
                  <a:srgbClr val="FF0000"/>
                </a:solidFill>
              </a:rPr>
              <a:t>Corrected</a:t>
            </a:r>
            <a:endParaRPr lang="en-US" dirty="0">
              <a:solidFill>
                <a:srgbClr val="FF0000"/>
              </a:solidFill>
            </a:endParaRPr>
          </a:p>
        </p:txBody>
      </p:sp>
    </p:spTree>
    <p:extLst>
      <p:ext uri="{BB962C8B-B14F-4D97-AF65-F5344CB8AC3E}">
        <p14:creationId xmlns:p14="http://schemas.microsoft.com/office/powerpoint/2010/main" xmlns="" val="1982794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647700"/>
            <a:ext cx="9144000" cy="5557484"/>
          </a:xfrm>
          <a:prstGeom prst="rect">
            <a:avLst/>
          </a:prstGeom>
        </p:spPr>
      </p:pic>
      <p:sp>
        <p:nvSpPr>
          <p:cNvPr id="5" name="TextBox 4"/>
          <p:cNvSpPr txBox="1"/>
          <p:nvPr/>
        </p:nvSpPr>
        <p:spPr>
          <a:xfrm>
            <a:off x="198086" y="6224404"/>
            <a:ext cx="8832306" cy="369332"/>
          </a:xfrm>
          <a:prstGeom prst="rect">
            <a:avLst/>
          </a:prstGeom>
          <a:noFill/>
        </p:spPr>
        <p:txBody>
          <a:bodyPr wrap="square" rtlCol="0">
            <a:spAutoFit/>
          </a:bodyPr>
          <a:lstStyle/>
          <a:p>
            <a:pPr algn="ctr"/>
            <a:r>
              <a:rPr lang="en-US" dirty="0" smtClean="0">
                <a:solidFill>
                  <a:schemeClr val="accent3"/>
                </a:solidFill>
              </a:rPr>
              <a:t>No message appearing…check the page title as </a:t>
            </a:r>
            <a:r>
              <a:rPr lang="en-US" dirty="0" smtClean="0">
                <a:solidFill>
                  <a:schemeClr val="accent3"/>
                </a:solidFill>
              </a:rPr>
              <a:t>well </a:t>
            </a:r>
            <a:r>
              <a:rPr lang="en-US" dirty="0" smtClean="0">
                <a:solidFill>
                  <a:srgbClr val="FF0000"/>
                </a:solidFill>
              </a:rPr>
              <a:t>Corrected</a:t>
            </a:r>
            <a:endParaRPr lang="en-US" dirty="0">
              <a:solidFill>
                <a:srgbClr val="FF0000"/>
              </a:solidFill>
            </a:endParaRPr>
          </a:p>
        </p:txBody>
      </p:sp>
    </p:spTree>
    <p:extLst>
      <p:ext uri="{BB962C8B-B14F-4D97-AF65-F5344CB8AC3E}">
        <p14:creationId xmlns:p14="http://schemas.microsoft.com/office/powerpoint/2010/main" xmlns="" val="25326057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2356146" y="13670"/>
            <a:ext cx="4759985" cy="638519"/>
          </a:xfrm>
        </p:spPr>
        <p:txBody>
          <a:bodyPr>
            <a:normAutofit fontScale="90000"/>
          </a:bodyPr>
          <a:lstStyle/>
          <a:p>
            <a:r>
              <a:rPr lang="en-US" sz="1200" b="1" dirty="0"/>
              <a:t>On receiving an order:</a:t>
            </a:r>
            <a:r>
              <a:rPr lang="en-US" sz="1200" dirty="0"/>
              <a:t/>
            </a:r>
            <a:br>
              <a:rPr lang="en-US" sz="1200" dirty="0"/>
            </a:br>
            <a:r>
              <a:rPr lang="en-US" sz="1200" b="1" dirty="0"/>
              <a:t>From: </a:t>
            </a:r>
            <a:r>
              <a:rPr lang="en-US" sz="1200" b="1" dirty="0" err="1"/>
              <a:t>sales@golfessentials.in</a:t>
            </a:r>
            <a:r>
              <a:rPr lang="en-US" sz="1200" dirty="0"/>
              <a:t/>
            </a:r>
            <a:br>
              <a:rPr lang="en-US" sz="1200" dirty="0"/>
            </a:br>
            <a:r>
              <a:rPr lang="en-US" sz="1200" dirty="0"/>
              <a:t>Subject: Your order at </a:t>
            </a:r>
            <a:r>
              <a:rPr lang="en-US" sz="1200" dirty="0" err="1"/>
              <a:t>golfessentials.in</a:t>
            </a:r>
            <a:endParaRPr lang="en-US" sz="1200" dirty="0"/>
          </a:p>
        </p:txBody>
      </p:sp>
      <p:pic>
        <p:nvPicPr>
          <p:cNvPr id="2" name="Picture 1"/>
          <p:cNvPicPr>
            <a:picLocks noChangeAspect="1"/>
          </p:cNvPicPr>
          <p:nvPr/>
        </p:nvPicPr>
        <p:blipFill>
          <a:blip r:embed="rId2"/>
          <a:stretch>
            <a:fillRect/>
          </a:stretch>
        </p:blipFill>
        <p:spPr>
          <a:xfrm>
            <a:off x="0" y="1003300"/>
            <a:ext cx="9144000" cy="4831773"/>
          </a:xfrm>
          <a:prstGeom prst="rect">
            <a:avLst/>
          </a:prstGeom>
        </p:spPr>
      </p:pic>
      <p:sp>
        <p:nvSpPr>
          <p:cNvPr id="14" name="TextBox 13"/>
          <p:cNvSpPr txBox="1"/>
          <p:nvPr/>
        </p:nvSpPr>
        <p:spPr>
          <a:xfrm>
            <a:off x="501042" y="6224404"/>
            <a:ext cx="8226396" cy="369332"/>
          </a:xfrm>
          <a:prstGeom prst="rect">
            <a:avLst/>
          </a:prstGeom>
          <a:noFill/>
        </p:spPr>
        <p:txBody>
          <a:bodyPr wrap="square" rtlCol="0">
            <a:spAutoFit/>
          </a:bodyPr>
          <a:lstStyle/>
          <a:p>
            <a:pPr algn="ctr"/>
            <a:r>
              <a:rPr lang="en-US" dirty="0" smtClean="0">
                <a:solidFill>
                  <a:srgbClr val="9BBB59"/>
                </a:solidFill>
              </a:rPr>
              <a:t>No mail being received today (14 Nov</a:t>
            </a:r>
            <a:r>
              <a:rPr lang="en-US" dirty="0" smtClean="0">
                <a:solidFill>
                  <a:srgbClr val="9BBB59"/>
                </a:solidFill>
              </a:rPr>
              <a:t>) </a:t>
            </a:r>
            <a:r>
              <a:rPr lang="en-US" dirty="0" smtClean="0">
                <a:solidFill>
                  <a:srgbClr val="FF0000"/>
                </a:solidFill>
              </a:rPr>
              <a:t>Working fine</a:t>
            </a:r>
            <a:endParaRPr lang="en-US" dirty="0">
              <a:solidFill>
                <a:srgbClr val="FF0000"/>
              </a:solidFill>
            </a:endParaRPr>
          </a:p>
        </p:txBody>
      </p:sp>
    </p:spTree>
    <p:extLst>
      <p:ext uri="{BB962C8B-B14F-4D97-AF65-F5344CB8AC3E}">
        <p14:creationId xmlns:p14="http://schemas.microsoft.com/office/powerpoint/2010/main" xmlns="" val="2507337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723900"/>
            <a:ext cx="9144000" cy="5391630"/>
          </a:xfrm>
          <a:prstGeom prst="rect">
            <a:avLst/>
          </a:prstGeom>
        </p:spPr>
      </p:pic>
      <p:sp>
        <p:nvSpPr>
          <p:cNvPr id="5" name="TextBox 4"/>
          <p:cNvSpPr txBox="1"/>
          <p:nvPr/>
        </p:nvSpPr>
        <p:spPr>
          <a:xfrm>
            <a:off x="501042" y="6224404"/>
            <a:ext cx="8226396" cy="369332"/>
          </a:xfrm>
          <a:prstGeom prst="rect">
            <a:avLst/>
          </a:prstGeom>
          <a:noFill/>
        </p:spPr>
        <p:txBody>
          <a:bodyPr wrap="square" rtlCol="0">
            <a:spAutoFit/>
          </a:bodyPr>
          <a:lstStyle/>
          <a:p>
            <a:pPr algn="ctr"/>
            <a:r>
              <a:rPr lang="en-US" dirty="0" smtClean="0">
                <a:solidFill>
                  <a:srgbClr val="9BBB59"/>
                </a:solidFill>
              </a:rPr>
              <a:t>Mail received at </a:t>
            </a:r>
            <a:r>
              <a:rPr lang="en-US" dirty="0" err="1" smtClean="0">
                <a:solidFill>
                  <a:srgbClr val="9BBB59"/>
                </a:solidFill>
              </a:rPr>
              <a:t>sales@golfessentials.in</a:t>
            </a:r>
            <a:r>
              <a:rPr lang="en-US" dirty="0" smtClean="0">
                <a:solidFill>
                  <a:srgbClr val="9BBB59"/>
                </a:solidFill>
              </a:rPr>
              <a:t> (14 Nov)</a:t>
            </a:r>
            <a:endParaRPr lang="en-US" dirty="0">
              <a:solidFill>
                <a:srgbClr val="9BBB59"/>
              </a:solidFill>
            </a:endParaRPr>
          </a:p>
        </p:txBody>
      </p:sp>
    </p:spTree>
    <p:extLst>
      <p:ext uri="{BB962C8B-B14F-4D97-AF65-F5344CB8AC3E}">
        <p14:creationId xmlns:p14="http://schemas.microsoft.com/office/powerpoint/2010/main" xmlns="" val="3076804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673100"/>
            <a:ext cx="9144000" cy="5510684"/>
          </a:xfrm>
          <a:prstGeom prst="rect">
            <a:avLst/>
          </a:prstGeom>
        </p:spPr>
      </p:pic>
      <p:sp>
        <p:nvSpPr>
          <p:cNvPr id="5" name="TextBox 4"/>
          <p:cNvSpPr txBox="1"/>
          <p:nvPr/>
        </p:nvSpPr>
        <p:spPr>
          <a:xfrm>
            <a:off x="990431" y="6273224"/>
            <a:ext cx="7142748" cy="338554"/>
          </a:xfrm>
          <a:prstGeom prst="rect">
            <a:avLst/>
          </a:prstGeom>
          <a:noFill/>
        </p:spPr>
        <p:txBody>
          <a:bodyPr wrap="square" rtlCol="0">
            <a:spAutoFit/>
          </a:bodyPr>
          <a:lstStyle/>
          <a:p>
            <a:r>
              <a:rPr lang="en-US" sz="1600" dirty="0" smtClean="0"/>
              <a:t>Email received on </a:t>
            </a:r>
            <a:r>
              <a:rPr lang="en-US" sz="1600" dirty="0" err="1" smtClean="0"/>
              <a:t>gmail</a:t>
            </a:r>
            <a:r>
              <a:rPr lang="en-US" sz="1600" dirty="0" smtClean="0"/>
              <a:t> today (Wednesday, 7 Nov 12</a:t>
            </a:r>
            <a:r>
              <a:rPr lang="en-US" sz="1600" dirty="0" smtClean="0"/>
              <a:t>). </a:t>
            </a:r>
            <a:r>
              <a:rPr lang="en-US" sz="1600" dirty="0" smtClean="0">
                <a:solidFill>
                  <a:srgbClr val="FF0000"/>
                </a:solidFill>
              </a:rPr>
              <a:t>Couldn’t replicate it either !</a:t>
            </a:r>
            <a:r>
              <a:rPr lang="en-US" sz="1600" dirty="0" smtClean="0"/>
              <a:t> </a:t>
            </a:r>
            <a:endParaRPr lang="en-US" sz="1600" dirty="0"/>
          </a:p>
        </p:txBody>
      </p:sp>
    </p:spTree>
    <p:extLst>
      <p:ext uri="{BB962C8B-B14F-4D97-AF65-F5344CB8AC3E}">
        <p14:creationId xmlns:p14="http://schemas.microsoft.com/office/powerpoint/2010/main" xmlns="" val="1087542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xmlns=""/>
              </a:ext>
            </a:extLst>
          </a:blip>
          <a:srcRect/>
          <a:stretch/>
        </p:blipFill>
        <p:spPr>
          <a:xfrm>
            <a:off x="0" y="1479660"/>
            <a:ext cx="9144000" cy="4717126"/>
          </a:xfrm>
          <a:prstGeom prst="rect">
            <a:avLst/>
          </a:prstGeom>
        </p:spPr>
      </p:pic>
      <p:sp>
        <p:nvSpPr>
          <p:cNvPr id="5" name="Title 1"/>
          <p:cNvSpPr>
            <a:spLocks noGrp="1"/>
          </p:cNvSpPr>
          <p:nvPr>
            <p:ph type="title"/>
          </p:nvPr>
        </p:nvSpPr>
        <p:spPr>
          <a:xfrm>
            <a:off x="457200" y="274638"/>
            <a:ext cx="8229600" cy="1143000"/>
          </a:xfrm>
        </p:spPr>
        <p:txBody>
          <a:bodyPr/>
          <a:lstStyle/>
          <a:p>
            <a:r>
              <a:rPr lang="en-US" dirty="0" smtClean="0"/>
              <a:t>On the website</a:t>
            </a:r>
            <a:endParaRPr lang="en-US" dirty="0"/>
          </a:p>
        </p:txBody>
      </p:sp>
      <p:sp>
        <p:nvSpPr>
          <p:cNvPr id="6" name="TextBox 5"/>
          <p:cNvSpPr txBox="1"/>
          <p:nvPr/>
        </p:nvSpPr>
        <p:spPr>
          <a:xfrm>
            <a:off x="4004254" y="6224404"/>
            <a:ext cx="777969" cy="369332"/>
          </a:xfrm>
          <a:prstGeom prst="rect">
            <a:avLst/>
          </a:prstGeom>
          <a:noFill/>
        </p:spPr>
        <p:txBody>
          <a:bodyPr wrap="square" rtlCol="0">
            <a:spAutoFit/>
          </a:bodyPr>
          <a:lstStyle/>
          <a:p>
            <a:r>
              <a:rPr lang="en-US" dirty="0" smtClean="0">
                <a:solidFill>
                  <a:srgbClr val="9BBB59"/>
                </a:solidFill>
              </a:rPr>
              <a:t>ok</a:t>
            </a:r>
            <a:endParaRPr lang="en-US" dirty="0">
              <a:solidFill>
                <a:srgbClr val="9BBB59"/>
              </a:solidFill>
            </a:endParaRPr>
          </a:p>
        </p:txBody>
      </p:sp>
    </p:spTree>
    <p:extLst>
      <p:ext uri="{BB962C8B-B14F-4D97-AF65-F5344CB8AC3E}">
        <p14:creationId xmlns:p14="http://schemas.microsoft.com/office/powerpoint/2010/main" xmlns="" val="3785745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2356146" y="13670"/>
            <a:ext cx="4759985" cy="638519"/>
          </a:xfrm>
        </p:spPr>
        <p:txBody>
          <a:bodyPr>
            <a:normAutofit fontScale="90000"/>
          </a:bodyPr>
          <a:lstStyle/>
          <a:p>
            <a:r>
              <a:rPr lang="en-US" sz="1200" b="1" dirty="0"/>
              <a:t>Forgot password:</a:t>
            </a:r>
            <a:r>
              <a:rPr lang="en-US" sz="1200" dirty="0"/>
              <a:t/>
            </a:r>
            <a:br>
              <a:rPr lang="en-US" sz="1200" dirty="0"/>
            </a:br>
            <a:r>
              <a:rPr lang="en-US" sz="1200" b="1" dirty="0"/>
              <a:t>From: </a:t>
            </a:r>
            <a:r>
              <a:rPr lang="en-US" sz="1200" b="1" dirty="0" err="1"/>
              <a:t>support@golfessentials.in</a:t>
            </a:r>
            <a:r>
              <a:rPr lang="en-US" sz="1200" dirty="0"/>
              <a:t/>
            </a:r>
            <a:br>
              <a:rPr lang="en-US" sz="1200" dirty="0"/>
            </a:br>
            <a:r>
              <a:rPr lang="en-US" sz="1200" dirty="0"/>
              <a:t>Subject: Reset your password</a:t>
            </a:r>
          </a:p>
        </p:txBody>
      </p:sp>
      <p:pic>
        <p:nvPicPr>
          <p:cNvPr id="6" name="Picture 5"/>
          <p:cNvPicPr>
            <a:picLocks noChangeAspect="1"/>
          </p:cNvPicPr>
          <p:nvPr/>
        </p:nvPicPr>
        <p:blipFill>
          <a:blip r:embed="rId2"/>
          <a:stretch>
            <a:fillRect/>
          </a:stretch>
        </p:blipFill>
        <p:spPr>
          <a:xfrm>
            <a:off x="0" y="1028700"/>
            <a:ext cx="9144000" cy="4776621"/>
          </a:xfrm>
          <a:prstGeom prst="rect">
            <a:avLst/>
          </a:prstGeom>
        </p:spPr>
      </p:pic>
      <p:sp>
        <p:nvSpPr>
          <p:cNvPr id="5" name="TextBox 4"/>
          <p:cNvSpPr txBox="1"/>
          <p:nvPr/>
        </p:nvSpPr>
        <p:spPr>
          <a:xfrm>
            <a:off x="501042" y="6224404"/>
            <a:ext cx="8226396" cy="307777"/>
          </a:xfrm>
          <a:prstGeom prst="rect">
            <a:avLst/>
          </a:prstGeom>
          <a:noFill/>
        </p:spPr>
        <p:txBody>
          <a:bodyPr wrap="square" rtlCol="0">
            <a:spAutoFit/>
          </a:bodyPr>
          <a:lstStyle/>
          <a:p>
            <a:pPr algn="ctr"/>
            <a:r>
              <a:rPr lang="en-US" sz="1400" dirty="0" smtClean="0">
                <a:solidFill>
                  <a:srgbClr val="9BBB59"/>
                </a:solidFill>
              </a:rPr>
              <a:t>No mail being received today (14 Nov). “Undelivered mail returned to sender</a:t>
            </a:r>
            <a:r>
              <a:rPr lang="en-US" sz="1400" dirty="0" smtClean="0">
                <a:solidFill>
                  <a:srgbClr val="9BBB59"/>
                </a:solidFill>
              </a:rPr>
              <a:t>” </a:t>
            </a:r>
            <a:r>
              <a:rPr lang="en-US" sz="1400" dirty="0" smtClean="0">
                <a:solidFill>
                  <a:srgbClr val="FF0000"/>
                </a:solidFill>
              </a:rPr>
              <a:t>Works just fine here</a:t>
            </a:r>
            <a:r>
              <a:rPr lang="en-US" sz="1400" dirty="0" smtClean="0">
                <a:solidFill>
                  <a:srgbClr val="9BBB59"/>
                </a:solidFill>
              </a:rPr>
              <a:t> </a:t>
            </a:r>
            <a:endParaRPr lang="en-US" sz="1400" dirty="0">
              <a:solidFill>
                <a:srgbClr val="9BBB59"/>
              </a:solidFill>
            </a:endParaRPr>
          </a:p>
        </p:txBody>
      </p:sp>
    </p:spTree>
    <p:extLst>
      <p:ext uri="{BB962C8B-B14F-4D97-AF65-F5344CB8AC3E}">
        <p14:creationId xmlns:p14="http://schemas.microsoft.com/office/powerpoint/2010/main" xmlns="" val="2507337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723900"/>
            <a:ext cx="9144000" cy="5397558"/>
          </a:xfrm>
          <a:prstGeom prst="rect">
            <a:avLst/>
          </a:prstGeom>
        </p:spPr>
      </p:pic>
      <p:sp>
        <p:nvSpPr>
          <p:cNvPr id="5" name="TextBox 4"/>
          <p:cNvSpPr txBox="1"/>
          <p:nvPr/>
        </p:nvSpPr>
        <p:spPr>
          <a:xfrm>
            <a:off x="268000" y="6027003"/>
            <a:ext cx="8599262" cy="830997"/>
          </a:xfrm>
          <a:prstGeom prst="rect">
            <a:avLst/>
          </a:prstGeom>
          <a:noFill/>
        </p:spPr>
        <p:txBody>
          <a:bodyPr wrap="square" rtlCol="0">
            <a:spAutoFit/>
          </a:bodyPr>
          <a:lstStyle/>
          <a:p>
            <a:r>
              <a:rPr lang="en-US" sz="1200" dirty="0" smtClean="0"/>
              <a:t>Email received on </a:t>
            </a:r>
            <a:r>
              <a:rPr lang="en-US" sz="1200" dirty="0" err="1" smtClean="0"/>
              <a:t>gmail</a:t>
            </a:r>
            <a:r>
              <a:rPr lang="en-US" sz="1200" dirty="0" smtClean="0"/>
              <a:t> today (Wednesday, 7 Nov 12). Can we add a link to view the content on the browser? What are the other alternatives? </a:t>
            </a:r>
            <a:r>
              <a:rPr lang="en-US" sz="1200" dirty="0" smtClean="0">
                <a:solidFill>
                  <a:schemeClr val="accent3"/>
                </a:solidFill>
              </a:rPr>
              <a:t>A link to “View in Browser” should be added </a:t>
            </a:r>
            <a:r>
              <a:rPr lang="en-US" sz="1200" dirty="0" smtClean="0">
                <a:solidFill>
                  <a:schemeClr val="accent3"/>
                </a:solidFill>
              </a:rPr>
              <a:t>anyway – </a:t>
            </a:r>
            <a:r>
              <a:rPr lang="en-US" sz="1200" dirty="0" smtClean="0">
                <a:solidFill>
                  <a:srgbClr val="FF0000"/>
                </a:solidFill>
              </a:rPr>
              <a:t>It can’t be added because the information being generated is dynamic [ email Id, username etc is coming from the database ] in nature and it can’t be stored in an email client for a receiver to click it anytime and open it in a browser.</a:t>
            </a:r>
            <a:endParaRPr lang="en-US" sz="1200" dirty="0">
              <a:solidFill>
                <a:schemeClr val="accent3"/>
              </a:solidFill>
            </a:endParaRPr>
          </a:p>
        </p:txBody>
      </p:sp>
    </p:spTree>
    <p:extLst>
      <p:ext uri="{BB962C8B-B14F-4D97-AF65-F5344CB8AC3E}">
        <p14:creationId xmlns:p14="http://schemas.microsoft.com/office/powerpoint/2010/main" xmlns="" val="29243740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2070100"/>
            <a:ext cx="9144000" cy="2707689"/>
          </a:xfrm>
          <a:prstGeom prst="rect">
            <a:avLst/>
          </a:prstGeom>
        </p:spPr>
      </p:pic>
      <p:sp>
        <p:nvSpPr>
          <p:cNvPr id="5" name="TextBox 4"/>
          <p:cNvSpPr txBox="1"/>
          <p:nvPr/>
        </p:nvSpPr>
        <p:spPr>
          <a:xfrm>
            <a:off x="4276328" y="3078259"/>
            <a:ext cx="4739499" cy="307777"/>
          </a:xfrm>
          <a:prstGeom prst="rect">
            <a:avLst/>
          </a:prstGeom>
          <a:noFill/>
          <a:ln>
            <a:solidFill>
              <a:srgbClr val="FF0000"/>
            </a:solidFill>
          </a:ln>
        </p:spPr>
        <p:txBody>
          <a:bodyPr wrap="square" rtlCol="0">
            <a:spAutoFit/>
          </a:bodyPr>
          <a:lstStyle/>
          <a:p>
            <a:r>
              <a:rPr lang="en-US" sz="1400" dirty="0"/>
              <a:t>P</a:t>
            </a:r>
            <a:r>
              <a:rPr lang="en-US" sz="1400" dirty="0" smtClean="0"/>
              <a:t>lease feel free to </a:t>
            </a:r>
            <a:r>
              <a:rPr lang="en-US" sz="1400" u="sng" dirty="0" smtClean="0"/>
              <a:t>contact us </a:t>
            </a:r>
            <a:r>
              <a:rPr lang="en-US" sz="1400" dirty="0" smtClean="0"/>
              <a:t>for any further assistance.</a:t>
            </a:r>
            <a:endParaRPr lang="en-US" sz="1400" dirty="0"/>
          </a:p>
        </p:txBody>
      </p:sp>
      <p:sp>
        <p:nvSpPr>
          <p:cNvPr id="6" name="TextBox 5"/>
          <p:cNvSpPr txBox="1"/>
          <p:nvPr/>
        </p:nvSpPr>
        <p:spPr>
          <a:xfrm>
            <a:off x="3996677" y="2700577"/>
            <a:ext cx="990431" cy="307777"/>
          </a:xfrm>
          <a:prstGeom prst="rect">
            <a:avLst/>
          </a:prstGeom>
          <a:noFill/>
        </p:spPr>
        <p:txBody>
          <a:bodyPr wrap="square" rtlCol="0">
            <a:spAutoFit/>
          </a:bodyPr>
          <a:lstStyle/>
          <a:p>
            <a:r>
              <a:rPr lang="en-US" sz="1400" dirty="0" smtClean="0"/>
              <a:t>Add</a:t>
            </a:r>
            <a:endParaRPr lang="en-US" sz="1400" dirty="0"/>
          </a:p>
        </p:txBody>
      </p:sp>
      <p:cxnSp>
        <p:nvCxnSpPr>
          <p:cNvPr id="8" name="Straight Arrow Connector 7"/>
          <p:cNvCxnSpPr/>
          <p:nvPr/>
        </p:nvCxnSpPr>
        <p:spPr>
          <a:xfrm>
            <a:off x="4416154" y="2845242"/>
            <a:ext cx="431127" cy="2354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004254" y="6224404"/>
            <a:ext cx="777969" cy="369332"/>
          </a:xfrm>
          <a:prstGeom prst="rect">
            <a:avLst/>
          </a:prstGeom>
          <a:noFill/>
        </p:spPr>
        <p:txBody>
          <a:bodyPr wrap="square" rtlCol="0">
            <a:spAutoFit/>
          </a:bodyPr>
          <a:lstStyle/>
          <a:p>
            <a:r>
              <a:rPr lang="en-US" dirty="0" smtClean="0">
                <a:solidFill>
                  <a:srgbClr val="9BBB59"/>
                </a:solidFill>
              </a:rPr>
              <a:t>ok</a:t>
            </a:r>
            <a:endParaRPr lang="en-US" dirty="0">
              <a:solidFill>
                <a:srgbClr val="9BBB59"/>
              </a:solidFill>
            </a:endParaRPr>
          </a:p>
        </p:txBody>
      </p:sp>
    </p:spTree>
    <p:extLst>
      <p:ext uri="{BB962C8B-B14F-4D97-AF65-F5344CB8AC3E}">
        <p14:creationId xmlns:p14="http://schemas.microsoft.com/office/powerpoint/2010/main" xmlns="" val="18253722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2356146" y="13670"/>
            <a:ext cx="4759985" cy="638519"/>
          </a:xfrm>
        </p:spPr>
        <p:txBody>
          <a:bodyPr>
            <a:normAutofit fontScale="90000"/>
          </a:bodyPr>
          <a:lstStyle/>
          <a:p>
            <a:r>
              <a:rPr lang="en-US" sz="1200" b="1" dirty="0"/>
              <a:t>Change of account information:</a:t>
            </a:r>
            <a:r>
              <a:rPr lang="en-US" sz="1200" dirty="0"/>
              <a:t/>
            </a:r>
            <a:br>
              <a:rPr lang="en-US" sz="1200" dirty="0"/>
            </a:br>
            <a:r>
              <a:rPr lang="en-US" sz="1200" b="1" dirty="0"/>
              <a:t>From: </a:t>
            </a:r>
            <a:r>
              <a:rPr lang="en-US" sz="1200" b="1" dirty="0" err="1"/>
              <a:t>support@golfessentials.in</a:t>
            </a:r>
            <a:r>
              <a:rPr lang="en-US" sz="1200" dirty="0"/>
              <a:t/>
            </a:r>
            <a:br>
              <a:rPr lang="en-US" sz="1200" dirty="0"/>
            </a:br>
            <a:r>
              <a:rPr lang="en-US" sz="1200" dirty="0"/>
              <a:t>Subject: Your account information has been changed</a:t>
            </a:r>
          </a:p>
        </p:txBody>
      </p:sp>
      <p:pic>
        <p:nvPicPr>
          <p:cNvPr id="3" name="Picture 2"/>
          <p:cNvPicPr>
            <a:picLocks noChangeAspect="1"/>
          </p:cNvPicPr>
          <p:nvPr/>
        </p:nvPicPr>
        <p:blipFill>
          <a:blip r:embed="rId2"/>
          <a:stretch>
            <a:fillRect/>
          </a:stretch>
        </p:blipFill>
        <p:spPr>
          <a:xfrm>
            <a:off x="0" y="1016000"/>
            <a:ext cx="9144000" cy="4824361"/>
          </a:xfrm>
          <a:prstGeom prst="rect">
            <a:avLst/>
          </a:prstGeom>
        </p:spPr>
      </p:pic>
      <p:sp>
        <p:nvSpPr>
          <p:cNvPr id="8" name="TextBox 7"/>
          <p:cNvSpPr txBox="1"/>
          <p:nvPr/>
        </p:nvSpPr>
        <p:spPr>
          <a:xfrm>
            <a:off x="4004254" y="6224404"/>
            <a:ext cx="777969" cy="369332"/>
          </a:xfrm>
          <a:prstGeom prst="rect">
            <a:avLst/>
          </a:prstGeom>
          <a:noFill/>
        </p:spPr>
        <p:txBody>
          <a:bodyPr wrap="square" rtlCol="0">
            <a:spAutoFit/>
          </a:bodyPr>
          <a:lstStyle/>
          <a:p>
            <a:r>
              <a:rPr lang="en-US" dirty="0" smtClean="0">
                <a:solidFill>
                  <a:schemeClr val="accent3"/>
                </a:solidFill>
              </a:rPr>
              <a:t>ok</a:t>
            </a:r>
            <a:endParaRPr lang="en-US" dirty="0">
              <a:solidFill>
                <a:schemeClr val="accent3"/>
              </a:solidFill>
            </a:endParaRPr>
          </a:p>
        </p:txBody>
      </p:sp>
    </p:spTree>
    <p:extLst>
      <p:ext uri="{BB962C8B-B14F-4D97-AF65-F5344CB8AC3E}">
        <p14:creationId xmlns:p14="http://schemas.microsoft.com/office/powerpoint/2010/main" xmlns="" val="25073378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2356146" y="13670"/>
            <a:ext cx="4759985" cy="638519"/>
          </a:xfrm>
        </p:spPr>
        <p:txBody>
          <a:bodyPr>
            <a:normAutofit fontScale="90000"/>
          </a:bodyPr>
          <a:lstStyle/>
          <a:p>
            <a:r>
              <a:rPr lang="en-US" sz="1200" b="1" dirty="0"/>
              <a:t>Change of account information:</a:t>
            </a:r>
            <a:r>
              <a:rPr lang="en-US" sz="1200" dirty="0"/>
              <a:t/>
            </a:r>
            <a:br>
              <a:rPr lang="en-US" sz="1200" dirty="0"/>
            </a:br>
            <a:r>
              <a:rPr lang="en-US" sz="1200" b="1" dirty="0"/>
              <a:t>From: </a:t>
            </a:r>
            <a:r>
              <a:rPr lang="en-US" sz="1200" b="1" dirty="0" err="1"/>
              <a:t>support@golfessentials.in</a:t>
            </a:r>
            <a:r>
              <a:rPr lang="en-US" sz="1200" dirty="0"/>
              <a:t/>
            </a:r>
            <a:br>
              <a:rPr lang="en-US" sz="1200" dirty="0"/>
            </a:br>
            <a:r>
              <a:rPr lang="en-US" sz="1200" dirty="0"/>
              <a:t>Subject: Your account information has been changed</a:t>
            </a:r>
          </a:p>
        </p:txBody>
      </p:sp>
      <p:pic>
        <p:nvPicPr>
          <p:cNvPr id="6" name="Picture 5"/>
          <p:cNvPicPr>
            <a:picLocks noChangeAspect="1"/>
          </p:cNvPicPr>
          <p:nvPr/>
        </p:nvPicPr>
        <p:blipFill>
          <a:blip r:embed="rId2"/>
          <a:stretch>
            <a:fillRect/>
          </a:stretch>
        </p:blipFill>
        <p:spPr>
          <a:xfrm>
            <a:off x="0" y="1054100"/>
            <a:ext cx="9144000" cy="4740136"/>
          </a:xfrm>
          <a:prstGeom prst="rect">
            <a:avLst/>
          </a:prstGeom>
        </p:spPr>
      </p:pic>
      <p:sp>
        <p:nvSpPr>
          <p:cNvPr id="8" name="TextBox 7"/>
          <p:cNvSpPr txBox="1"/>
          <p:nvPr/>
        </p:nvSpPr>
        <p:spPr>
          <a:xfrm>
            <a:off x="4004254" y="6224404"/>
            <a:ext cx="777969" cy="369332"/>
          </a:xfrm>
          <a:prstGeom prst="rect">
            <a:avLst/>
          </a:prstGeom>
          <a:noFill/>
        </p:spPr>
        <p:txBody>
          <a:bodyPr wrap="square" rtlCol="0">
            <a:spAutoFit/>
          </a:bodyPr>
          <a:lstStyle/>
          <a:p>
            <a:r>
              <a:rPr lang="en-US" dirty="0" smtClean="0">
                <a:solidFill>
                  <a:schemeClr val="accent3"/>
                </a:solidFill>
              </a:rPr>
              <a:t>ok</a:t>
            </a:r>
            <a:endParaRPr lang="en-US" dirty="0">
              <a:solidFill>
                <a:schemeClr val="accent3"/>
              </a:solidFill>
            </a:endParaRPr>
          </a:p>
        </p:txBody>
      </p:sp>
    </p:spTree>
    <p:extLst>
      <p:ext uri="{BB962C8B-B14F-4D97-AF65-F5344CB8AC3E}">
        <p14:creationId xmlns:p14="http://schemas.microsoft.com/office/powerpoint/2010/main" xmlns="" val="34293548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2356146" y="13670"/>
            <a:ext cx="4759985" cy="638519"/>
          </a:xfrm>
        </p:spPr>
        <p:txBody>
          <a:bodyPr>
            <a:normAutofit fontScale="90000"/>
          </a:bodyPr>
          <a:lstStyle/>
          <a:p>
            <a:r>
              <a:rPr lang="en-US" sz="1200" b="1" dirty="0"/>
              <a:t>Change of account information:</a:t>
            </a:r>
            <a:r>
              <a:rPr lang="en-US" sz="1200" dirty="0"/>
              <a:t/>
            </a:r>
            <a:br>
              <a:rPr lang="en-US" sz="1200" dirty="0"/>
            </a:br>
            <a:r>
              <a:rPr lang="en-US" sz="1200" b="1" dirty="0"/>
              <a:t>From: </a:t>
            </a:r>
            <a:r>
              <a:rPr lang="en-US" sz="1200" b="1" dirty="0" err="1"/>
              <a:t>support@golfessentials.in</a:t>
            </a:r>
            <a:r>
              <a:rPr lang="en-US" sz="1200" dirty="0"/>
              <a:t/>
            </a:r>
            <a:br>
              <a:rPr lang="en-US" sz="1200" dirty="0"/>
            </a:br>
            <a:r>
              <a:rPr lang="en-US" sz="1200" dirty="0"/>
              <a:t>Subject: Your account information has been changed</a:t>
            </a:r>
          </a:p>
        </p:txBody>
      </p:sp>
      <p:pic>
        <p:nvPicPr>
          <p:cNvPr id="3" name="Picture 2"/>
          <p:cNvPicPr>
            <a:picLocks noChangeAspect="1"/>
          </p:cNvPicPr>
          <p:nvPr/>
        </p:nvPicPr>
        <p:blipFill>
          <a:blip r:embed="rId2"/>
          <a:stretch>
            <a:fillRect/>
          </a:stretch>
        </p:blipFill>
        <p:spPr>
          <a:xfrm>
            <a:off x="0" y="1041400"/>
            <a:ext cx="9144000" cy="4762097"/>
          </a:xfrm>
          <a:prstGeom prst="rect">
            <a:avLst/>
          </a:prstGeom>
        </p:spPr>
      </p:pic>
      <p:sp>
        <p:nvSpPr>
          <p:cNvPr id="8" name="TextBox 7"/>
          <p:cNvSpPr txBox="1"/>
          <p:nvPr/>
        </p:nvSpPr>
        <p:spPr>
          <a:xfrm>
            <a:off x="4004254" y="6224404"/>
            <a:ext cx="777969" cy="369332"/>
          </a:xfrm>
          <a:prstGeom prst="rect">
            <a:avLst/>
          </a:prstGeom>
          <a:noFill/>
        </p:spPr>
        <p:txBody>
          <a:bodyPr wrap="square" rtlCol="0">
            <a:spAutoFit/>
          </a:bodyPr>
          <a:lstStyle/>
          <a:p>
            <a:r>
              <a:rPr lang="en-US" dirty="0" smtClean="0">
                <a:solidFill>
                  <a:schemeClr val="accent3"/>
                </a:solidFill>
              </a:rPr>
              <a:t>ok</a:t>
            </a:r>
            <a:endParaRPr lang="en-US" dirty="0">
              <a:solidFill>
                <a:schemeClr val="accent3"/>
              </a:solidFill>
            </a:endParaRPr>
          </a:p>
        </p:txBody>
      </p:sp>
    </p:spTree>
    <p:extLst>
      <p:ext uri="{BB962C8B-B14F-4D97-AF65-F5344CB8AC3E}">
        <p14:creationId xmlns:p14="http://schemas.microsoft.com/office/powerpoint/2010/main" xmlns="" val="3429354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841500"/>
            <a:ext cx="9144000" cy="3164014"/>
          </a:xfrm>
          <a:prstGeom prst="rect">
            <a:avLst/>
          </a:prstGeom>
        </p:spPr>
      </p:pic>
      <p:sp>
        <p:nvSpPr>
          <p:cNvPr id="5" name="Title 1"/>
          <p:cNvSpPr>
            <a:spLocks noGrp="1"/>
          </p:cNvSpPr>
          <p:nvPr>
            <p:ph type="title"/>
          </p:nvPr>
        </p:nvSpPr>
        <p:spPr>
          <a:xfrm>
            <a:off x="457200" y="274638"/>
            <a:ext cx="8229600" cy="1143000"/>
          </a:xfrm>
        </p:spPr>
        <p:txBody>
          <a:bodyPr/>
          <a:lstStyle/>
          <a:p>
            <a:r>
              <a:rPr lang="en-US" dirty="0" smtClean="0"/>
              <a:t>On the website</a:t>
            </a:r>
            <a:endParaRPr lang="en-US" dirty="0"/>
          </a:p>
        </p:txBody>
      </p:sp>
      <p:sp>
        <p:nvSpPr>
          <p:cNvPr id="6" name="Rectangle 5"/>
          <p:cNvSpPr/>
          <p:nvPr/>
        </p:nvSpPr>
        <p:spPr>
          <a:xfrm>
            <a:off x="699127" y="3390406"/>
            <a:ext cx="3052855" cy="25632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856851" y="3362251"/>
            <a:ext cx="3868503" cy="307777"/>
          </a:xfrm>
          <a:prstGeom prst="rect">
            <a:avLst/>
          </a:prstGeom>
          <a:noFill/>
        </p:spPr>
        <p:txBody>
          <a:bodyPr wrap="square" rtlCol="0">
            <a:spAutoFit/>
          </a:bodyPr>
          <a:lstStyle/>
          <a:p>
            <a:r>
              <a:rPr lang="en-US" sz="1400" dirty="0" smtClean="0"/>
              <a:t>Should appear in bold</a:t>
            </a:r>
            <a:endParaRPr lang="en-US" sz="1400" dirty="0"/>
          </a:p>
        </p:txBody>
      </p:sp>
      <p:sp>
        <p:nvSpPr>
          <p:cNvPr id="8" name="TextBox 7"/>
          <p:cNvSpPr txBox="1"/>
          <p:nvPr/>
        </p:nvSpPr>
        <p:spPr>
          <a:xfrm>
            <a:off x="4004254" y="6224404"/>
            <a:ext cx="777969" cy="369332"/>
          </a:xfrm>
          <a:prstGeom prst="rect">
            <a:avLst/>
          </a:prstGeom>
          <a:noFill/>
        </p:spPr>
        <p:txBody>
          <a:bodyPr wrap="square" rtlCol="0">
            <a:spAutoFit/>
          </a:bodyPr>
          <a:lstStyle/>
          <a:p>
            <a:r>
              <a:rPr lang="en-US" dirty="0" smtClean="0">
                <a:solidFill>
                  <a:srgbClr val="9BBB59"/>
                </a:solidFill>
              </a:rPr>
              <a:t>ok</a:t>
            </a:r>
            <a:endParaRPr lang="en-US" dirty="0">
              <a:solidFill>
                <a:srgbClr val="9BBB59"/>
              </a:solidFill>
            </a:endParaRPr>
          </a:p>
        </p:txBody>
      </p:sp>
    </p:spTree>
    <p:extLst>
      <p:ext uri="{BB962C8B-B14F-4D97-AF65-F5344CB8AC3E}">
        <p14:creationId xmlns:p14="http://schemas.microsoft.com/office/powerpoint/2010/main" xmlns="" val="582676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2540000"/>
            <a:ext cx="9144000" cy="1772445"/>
          </a:xfrm>
          <a:prstGeom prst="rect">
            <a:avLst/>
          </a:prstGeom>
        </p:spPr>
      </p:pic>
      <p:sp>
        <p:nvSpPr>
          <p:cNvPr id="5" name="Title 1"/>
          <p:cNvSpPr>
            <a:spLocks noGrp="1"/>
          </p:cNvSpPr>
          <p:nvPr>
            <p:ph type="title"/>
          </p:nvPr>
        </p:nvSpPr>
        <p:spPr>
          <a:xfrm>
            <a:off x="457200" y="274638"/>
            <a:ext cx="8229600" cy="1143000"/>
          </a:xfrm>
        </p:spPr>
        <p:txBody>
          <a:bodyPr>
            <a:normAutofit fontScale="90000"/>
          </a:bodyPr>
          <a:lstStyle/>
          <a:p>
            <a:r>
              <a:rPr lang="en-US" dirty="0" smtClean="0"/>
              <a:t>On the website – on updating preferred contact options</a:t>
            </a:r>
            <a:endParaRPr lang="en-US" dirty="0"/>
          </a:p>
        </p:txBody>
      </p:sp>
      <p:cxnSp>
        <p:nvCxnSpPr>
          <p:cNvPr id="7" name="Straight Connector 6"/>
          <p:cNvCxnSpPr/>
          <p:nvPr/>
        </p:nvCxnSpPr>
        <p:spPr>
          <a:xfrm>
            <a:off x="2575118" y="2866117"/>
            <a:ext cx="1421559"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295467" y="2161578"/>
            <a:ext cx="2353728" cy="338554"/>
          </a:xfrm>
          <a:prstGeom prst="rect">
            <a:avLst/>
          </a:prstGeom>
          <a:noFill/>
        </p:spPr>
        <p:txBody>
          <a:bodyPr wrap="square" rtlCol="0">
            <a:spAutoFit/>
          </a:bodyPr>
          <a:lstStyle/>
          <a:p>
            <a:r>
              <a:rPr lang="en-US" sz="1600" dirty="0" smtClean="0"/>
              <a:t>preferred contact options</a:t>
            </a:r>
            <a:endParaRPr lang="en-US" sz="1600" dirty="0"/>
          </a:p>
        </p:txBody>
      </p:sp>
      <p:sp>
        <p:nvSpPr>
          <p:cNvPr id="9" name="TextBox 8"/>
          <p:cNvSpPr txBox="1"/>
          <p:nvPr/>
        </p:nvSpPr>
        <p:spPr>
          <a:xfrm>
            <a:off x="1899296" y="3134087"/>
            <a:ext cx="1549732" cy="307777"/>
          </a:xfrm>
          <a:prstGeom prst="rect">
            <a:avLst/>
          </a:prstGeom>
          <a:noFill/>
        </p:spPr>
        <p:txBody>
          <a:bodyPr wrap="square" rtlCol="0">
            <a:spAutoFit/>
          </a:bodyPr>
          <a:lstStyle/>
          <a:p>
            <a:r>
              <a:rPr lang="en-US" sz="1400" dirty="0" smtClean="0"/>
              <a:t>Continue Shopping</a:t>
            </a:r>
            <a:endParaRPr lang="en-US" sz="1400" dirty="0"/>
          </a:p>
        </p:txBody>
      </p:sp>
      <p:cxnSp>
        <p:nvCxnSpPr>
          <p:cNvPr id="11" name="Straight Connector 10"/>
          <p:cNvCxnSpPr/>
          <p:nvPr/>
        </p:nvCxnSpPr>
        <p:spPr>
          <a:xfrm>
            <a:off x="1899296" y="3075832"/>
            <a:ext cx="1549732"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130255" y="4730258"/>
            <a:ext cx="6746577" cy="646331"/>
          </a:xfrm>
          <a:prstGeom prst="rect">
            <a:avLst/>
          </a:prstGeom>
          <a:noFill/>
        </p:spPr>
        <p:txBody>
          <a:bodyPr wrap="square" rtlCol="0">
            <a:spAutoFit/>
          </a:bodyPr>
          <a:lstStyle/>
          <a:p>
            <a:r>
              <a:rPr lang="en-US" dirty="0" smtClean="0"/>
              <a:t>Should be the same message for all combinations (whether one, both or none are checked) </a:t>
            </a:r>
            <a:r>
              <a:rPr lang="en-US" dirty="0" smtClean="0">
                <a:solidFill>
                  <a:srgbClr val="9BBB59"/>
                </a:solidFill>
              </a:rPr>
              <a:t>ok, both are checked by default right?</a:t>
            </a:r>
            <a:r>
              <a:rPr lang="en-US" dirty="0" smtClean="0"/>
              <a:t> </a:t>
            </a:r>
            <a:r>
              <a:rPr lang="en-US" dirty="0" smtClean="0"/>
              <a:t> </a:t>
            </a:r>
            <a:r>
              <a:rPr lang="en-US" dirty="0" smtClean="0">
                <a:solidFill>
                  <a:srgbClr val="FF0000"/>
                </a:solidFill>
              </a:rPr>
              <a:t>Yes</a:t>
            </a:r>
            <a:endParaRPr lang="en-US" dirty="0">
              <a:solidFill>
                <a:srgbClr val="FF0000"/>
              </a:solidFill>
            </a:endParaRPr>
          </a:p>
        </p:txBody>
      </p:sp>
    </p:spTree>
    <p:extLst>
      <p:ext uri="{BB962C8B-B14F-4D97-AF65-F5344CB8AC3E}">
        <p14:creationId xmlns:p14="http://schemas.microsoft.com/office/powerpoint/2010/main" xmlns="" val="19713728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2374900"/>
            <a:ext cx="9144000" cy="2088280"/>
          </a:xfrm>
          <a:prstGeom prst="rect">
            <a:avLst/>
          </a:prstGeom>
        </p:spPr>
      </p:pic>
      <p:cxnSp>
        <p:nvCxnSpPr>
          <p:cNvPr id="6" name="Straight Connector 5"/>
          <p:cNvCxnSpPr/>
          <p:nvPr/>
        </p:nvCxnSpPr>
        <p:spPr>
          <a:xfrm>
            <a:off x="489389" y="2970975"/>
            <a:ext cx="6292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015817" y="3297199"/>
            <a:ext cx="1037038"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483983" y="2656401"/>
            <a:ext cx="2248859" cy="276999"/>
          </a:xfrm>
          <a:prstGeom prst="rect">
            <a:avLst/>
          </a:prstGeom>
          <a:noFill/>
        </p:spPr>
        <p:txBody>
          <a:bodyPr wrap="square" rtlCol="0">
            <a:spAutoFit/>
          </a:bodyPr>
          <a:lstStyle/>
          <a:p>
            <a:r>
              <a:rPr lang="en-US" sz="1200" dirty="0" smtClean="0"/>
              <a:t>optimum quality output </a:t>
            </a:r>
            <a:r>
              <a:rPr lang="en-US" sz="1200" dirty="0" smtClean="0">
                <a:solidFill>
                  <a:srgbClr val="9BBB59"/>
                </a:solidFill>
              </a:rPr>
              <a:t>ok</a:t>
            </a:r>
            <a:endParaRPr lang="en-US" sz="1200" dirty="0"/>
          </a:p>
        </p:txBody>
      </p:sp>
      <p:cxnSp>
        <p:nvCxnSpPr>
          <p:cNvPr id="12" name="Straight Arrow Connector 11"/>
          <p:cNvCxnSpPr>
            <a:endCxn id="9" idx="1"/>
          </p:cNvCxnSpPr>
          <p:nvPr/>
        </p:nvCxnSpPr>
        <p:spPr>
          <a:xfrm flipV="1">
            <a:off x="2808161" y="2794901"/>
            <a:ext cx="675822" cy="5022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37911" y="2374900"/>
            <a:ext cx="6000841" cy="307777"/>
          </a:xfrm>
          <a:prstGeom prst="rect">
            <a:avLst/>
          </a:prstGeom>
          <a:noFill/>
        </p:spPr>
        <p:txBody>
          <a:bodyPr wrap="square" rtlCol="0">
            <a:spAutoFit/>
          </a:bodyPr>
          <a:lstStyle/>
          <a:p>
            <a:r>
              <a:rPr lang="en-US" sz="1400" dirty="0" smtClean="0"/>
              <a:t>Step (Step 1, Step 2, Step 3) </a:t>
            </a:r>
            <a:r>
              <a:rPr lang="en-US" sz="1400" dirty="0" smtClean="0">
                <a:solidFill>
                  <a:srgbClr val="9BBB59"/>
                </a:solidFill>
              </a:rPr>
              <a:t>ok</a:t>
            </a:r>
            <a:endParaRPr lang="en-US" sz="1400" dirty="0">
              <a:solidFill>
                <a:srgbClr val="9BBB59"/>
              </a:solidFill>
            </a:endParaRPr>
          </a:p>
        </p:txBody>
      </p:sp>
      <p:cxnSp>
        <p:nvCxnSpPr>
          <p:cNvPr id="15" name="Straight Arrow Connector 14"/>
          <p:cNvCxnSpPr/>
          <p:nvPr/>
        </p:nvCxnSpPr>
        <p:spPr>
          <a:xfrm flipV="1">
            <a:off x="489389" y="2656401"/>
            <a:ext cx="0" cy="2769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7713702" y="3169040"/>
            <a:ext cx="163130" cy="244668"/>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3384941" y="1273629"/>
            <a:ext cx="4328761" cy="830997"/>
          </a:xfrm>
          <a:prstGeom prst="rect">
            <a:avLst/>
          </a:prstGeom>
          <a:noFill/>
        </p:spPr>
        <p:txBody>
          <a:bodyPr wrap="square" rtlCol="0">
            <a:spAutoFit/>
          </a:bodyPr>
          <a:lstStyle/>
          <a:p>
            <a:r>
              <a:rPr lang="en-US" sz="1200" dirty="0" smtClean="0"/>
              <a:t>To be checked for each product </a:t>
            </a:r>
            <a:r>
              <a:rPr lang="en-US" sz="1200" dirty="0" smtClean="0">
                <a:solidFill>
                  <a:srgbClr val="9BBB59"/>
                </a:solidFill>
              </a:rPr>
              <a:t>this message does not have to be added there. You guys need to check the no. of embroideries that are possible for each product and put the no. </a:t>
            </a:r>
            <a:r>
              <a:rPr lang="en-US" sz="1200" dirty="0" smtClean="0">
                <a:solidFill>
                  <a:srgbClr val="9BBB59"/>
                </a:solidFill>
              </a:rPr>
              <a:t>accordingly.</a:t>
            </a:r>
            <a:r>
              <a:rPr lang="en-US" sz="1200" dirty="0" smtClean="0">
                <a:solidFill>
                  <a:srgbClr val="FF0000"/>
                </a:solidFill>
              </a:rPr>
              <a:t> </a:t>
            </a:r>
            <a:r>
              <a:rPr lang="en-US" sz="1200" dirty="0" err="1" smtClean="0">
                <a:solidFill>
                  <a:srgbClr val="FF0000"/>
                </a:solidFill>
              </a:rPr>
              <a:t>Isn</a:t>
            </a:r>
            <a:r>
              <a:rPr lang="en-US" sz="1200" dirty="0" smtClean="0">
                <a:solidFill>
                  <a:srgbClr val="FF0000"/>
                </a:solidFill>
              </a:rPr>
              <a:t>’ that already there ? If not please elaborate !</a:t>
            </a:r>
            <a:r>
              <a:rPr lang="en-US" sz="1200" dirty="0" smtClean="0">
                <a:solidFill>
                  <a:srgbClr val="9BBB59"/>
                </a:solidFill>
              </a:rPr>
              <a:t> </a:t>
            </a:r>
            <a:endParaRPr lang="en-US" sz="1200" dirty="0"/>
          </a:p>
        </p:txBody>
      </p:sp>
      <p:cxnSp>
        <p:nvCxnSpPr>
          <p:cNvPr id="19" name="Straight Arrow Connector 18"/>
          <p:cNvCxnSpPr>
            <a:stCxn id="16" idx="7"/>
            <a:endCxn id="17" idx="2"/>
          </p:cNvCxnSpPr>
          <p:nvPr/>
        </p:nvCxnSpPr>
        <p:spPr>
          <a:xfrm rot="16200000" flipV="1">
            <a:off x="6151010" y="1502939"/>
            <a:ext cx="1100245" cy="23036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908865" y="2051734"/>
            <a:ext cx="209738" cy="8816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86434" y="1743957"/>
            <a:ext cx="3024851" cy="307777"/>
          </a:xfrm>
          <a:prstGeom prst="rect">
            <a:avLst/>
          </a:prstGeom>
          <a:noFill/>
        </p:spPr>
        <p:txBody>
          <a:bodyPr wrap="square" rtlCol="0">
            <a:spAutoFit/>
          </a:bodyPr>
          <a:lstStyle/>
          <a:p>
            <a:r>
              <a:rPr lang="en-US" sz="1400" dirty="0" smtClean="0">
                <a:solidFill>
                  <a:srgbClr val="9BBB59"/>
                </a:solidFill>
              </a:rPr>
              <a:t>This </a:t>
            </a:r>
            <a:r>
              <a:rPr lang="en-US" sz="1400" dirty="0" err="1" smtClean="0">
                <a:solidFill>
                  <a:srgbClr val="9BBB59"/>
                </a:solidFill>
              </a:rPr>
              <a:t>hasn</a:t>
            </a:r>
            <a:r>
              <a:rPr lang="fr-FR" sz="1400" dirty="0" smtClean="0">
                <a:solidFill>
                  <a:srgbClr val="9BBB59"/>
                </a:solidFill>
              </a:rPr>
              <a:t>’</a:t>
            </a:r>
            <a:r>
              <a:rPr lang="en-US" sz="1400" dirty="0" smtClean="0">
                <a:solidFill>
                  <a:srgbClr val="9BBB59"/>
                </a:solidFill>
              </a:rPr>
              <a:t>t been cut out </a:t>
            </a:r>
            <a:r>
              <a:rPr lang="en-US" sz="1400" dirty="0" smtClean="0">
                <a:solidFill>
                  <a:srgbClr val="9BBB59"/>
                </a:solidFill>
              </a:rPr>
              <a:t>yet </a:t>
            </a:r>
            <a:r>
              <a:rPr lang="en-US" sz="1400" dirty="0" smtClean="0">
                <a:solidFill>
                  <a:srgbClr val="FF0000"/>
                </a:solidFill>
              </a:rPr>
              <a:t>DONE</a:t>
            </a:r>
            <a:endParaRPr lang="en-US" sz="1400" dirty="0">
              <a:solidFill>
                <a:srgbClr val="FF0000"/>
              </a:solidFill>
            </a:endParaRPr>
          </a:p>
        </p:txBody>
      </p:sp>
    </p:spTree>
    <p:extLst>
      <p:ext uri="{BB962C8B-B14F-4D97-AF65-F5344CB8AC3E}">
        <p14:creationId xmlns:p14="http://schemas.microsoft.com/office/powerpoint/2010/main" xmlns="" val="3388071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565400"/>
            <a:ext cx="9144000" cy="1708319"/>
          </a:xfrm>
          <a:prstGeom prst="rect">
            <a:avLst/>
          </a:prstGeom>
        </p:spPr>
      </p:pic>
      <p:cxnSp>
        <p:nvCxnSpPr>
          <p:cNvPr id="5" name="Straight Connector 4"/>
          <p:cNvCxnSpPr/>
          <p:nvPr/>
        </p:nvCxnSpPr>
        <p:spPr>
          <a:xfrm>
            <a:off x="1829383" y="3297199"/>
            <a:ext cx="302955"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004165" y="2226846"/>
            <a:ext cx="1141907" cy="338554"/>
          </a:xfrm>
          <a:prstGeom prst="rect">
            <a:avLst/>
          </a:prstGeom>
          <a:noFill/>
        </p:spPr>
        <p:txBody>
          <a:bodyPr wrap="square" rtlCol="0">
            <a:spAutoFit/>
          </a:bodyPr>
          <a:lstStyle/>
          <a:p>
            <a:r>
              <a:rPr lang="en-US" sz="1600" dirty="0" smtClean="0">
                <a:solidFill>
                  <a:srgbClr val="9BBB59"/>
                </a:solidFill>
              </a:rPr>
              <a:t>File </a:t>
            </a:r>
            <a:r>
              <a:rPr lang="en-US" sz="1600" dirty="0" smtClean="0">
                <a:solidFill>
                  <a:srgbClr val="FF0000"/>
                </a:solidFill>
              </a:rPr>
              <a:t>DONE</a:t>
            </a:r>
            <a:endParaRPr lang="en-US" sz="1600" dirty="0">
              <a:solidFill>
                <a:srgbClr val="FF0000"/>
              </a:solidFill>
            </a:endParaRPr>
          </a:p>
        </p:txBody>
      </p:sp>
      <p:cxnSp>
        <p:nvCxnSpPr>
          <p:cNvPr id="11" name="Straight Arrow Connector 10"/>
          <p:cNvCxnSpPr/>
          <p:nvPr/>
        </p:nvCxnSpPr>
        <p:spPr>
          <a:xfrm flipV="1">
            <a:off x="1980860" y="2565400"/>
            <a:ext cx="151478" cy="7317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33292809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781300"/>
            <a:ext cx="9144000" cy="1283524"/>
          </a:xfrm>
          <a:prstGeom prst="rect">
            <a:avLst/>
          </a:prstGeom>
        </p:spPr>
      </p:pic>
      <p:sp>
        <p:nvSpPr>
          <p:cNvPr id="3" name="TextBox 2"/>
          <p:cNvSpPr txBox="1"/>
          <p:nvPr/>
        </p:nvSpPr>
        <p:spPr>
          <a:xfrm>
            <a:off x="756878" y="2181135"/>
            <a:ext cx="5720122" cy="276999"/>
          </a:xfrm>
          <a:prstGeom prst="rect">
            <a:avLst/>
          </a:prstGeom>
          <a:noFill/>
        </p:spPr>
        <p:txBody>
          <a:bodyPr wrap="square" rtlCol="0">
            <a:spAutoFit/>
          </a:bodyPr>
          <a:lstStyle/>
          <a:p>
            <a:r>
              <a:rPr lang="en-US" sz="1200" dirty="0" smtClean="0">
                <a:solidFill>
                  <a:srgbClr val="9BBB59"/>
                </a:solidFill>
              </a:rPr>
              <a:t>logo 1 &amp; ___ on the </a:t>
            </a:r>
            <a:r>
              <a:rPr lang="en-US" sz="1200" dirty="0" smtClean="0">
                <a:solidFill>
                  <a:srgbClr val="9BBB59"/>
                </a:solidFill>
              </a:rPr>
              <a:t>bag – </a:t>
            </a:r>
            <a:r>
              <a:rPr lang="en-US" sz="1200" dirty="0" smtClean="0">
                <a:solidFill>
                  <a:srgbClr val="FF0000"/>
                </a:solidFill>
              </a:rPr>
              <a:t>very extensive work, will do it tomorrow</a:t>
            </a:r>
            <a:endParaRPr lang="en-US" sz="1200" dirty="0">
              <a:solidFill>
                <a:srgbClr val="FF0000"/>
              </a:solidFill>
            </a:endParaRPr>
          </a:p>
        </p:txBody>
      </p:sp>
    </p:spTree>
    <p:extLst>
      <p:ext uri="{BB962C8B-B14F-4D97-AF65-F5344CB8AC3E}">
        <p14:creationId xmlns:p14="http://schemas.microsoft.com/office/powerpoint/2010/main" xmlns="" val="20725304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 Messages and notes</a:t>
            </a:r>
            <a:endParaRPr lang="en-US" dirty="0"/>
          </a:p>
        </p:txBody>
      </p:sp>
      <p:sp>
        <p:nvSpPr>
          <p:cNvPr id="3" name="Content Placeholder 2"/>
          <p:cNvSpPr>
            <a:spLocks noGrp="1"/>
          </p:cNvSpPr>
          <p:nvPr>
            <p:ph idx="1"/>
          </p:nvPr>
        </p:nvSpPr>
        <p:spPr>
          <a:xfrm>
            <a:off x="457200" y="1639182"/>
            <a:ext cx="8229600" cy="4525963"/>
          </a:xfrm>
        </p:spPr>
        <p:txBody>
          <a:bodyPr>
            <a:normAutofit/>
          </a:bodyPr>
          <a:lstStyle/>
          <a:p>
            <a:pPr marL="0" indent="0">
              <a:buNone/>
            </a:pPr>
            <a:r>
              <a:rPr lang="en-US" sz="2000" dirty="0" smtClean="0"/>
              <a:t>On selecting more than the possible number of embroideries:</a:t>
            </a:r>
          </a:p>
          <a:p>
            <a:pPr marL="0" indent="0">
              <a:buNone/>
            </a:pPr>
            <a:r>
              <a:rPr lang="en-US" sz="2000" dirty="0" smtClean="0"/>
              <a:t>Sorry, you can only select __ </a:t>
            </a:r>
            <a:r>
              <a:rPr lang="en-US" sz="2000" dirty="0" err="1" smtClean="0"/>
              <a:t>customised</a:t>
            </a:r>
            <a:r>
              <a:rPr lang="en-US" sz="2000" dirty="0" smtClean="0"/>
              <a:t> embroideries on this product</a:t>
            </a:r>
          </a:p>
          <a:p>
            <a:pPr marL="0" indent="0">
              <a:buNone/>
            </a:pPr>
            <a:endParaRPr lang="en-US" sz="2000" dirty="0"/>
          </a:p>
          <a:p>
            <a:pPr marL="0" indent="0">
              <a:buNone/>
            </a:pPr>
            <a:r>
              <a:rPr lang="en-US" sz="2000" dirty="0" smtClean="0"/>
              <a:t>On entering a quantity less than the minimum order:</a:t>
            </a:r>
          </a:p>
          <a:p>
            <a:pPr marL="0" indent="0">
              <a:buNone/>
            </a:pPr>
            <a:r>
              <a:rPr lang="en-US" sz="2000" dirty="0" smtClean="0"/>
              <a:t>Sorry, the minimum order is ___</a:t>
            </a:r>
          </a:p>
          <a:p>
            <a:pPr marL="0" indent="0">
              <a:buNone/>
            </a:pPr>
            <a:endParaRPr lang="en-US" sz="2000" dirty="0"/>
          </a:p>
          <a:p>
            <a:pPr marL="0" indent="0">
              <a:buNone/>
            </a:pPr>
            <a:r>
              <a:rPr lang="en-US" sz="2000" dirty="0" smtClean="0"/>
              <a:t>Note to be added where Price on request is mentioned:</a:t>
            </a:r>
          </a:p>
          <a:p>
            <a:pPr marL="0" indent="0">
              <a:buNone/>
            </a:pPr>
            <a:r>
              <a:rPr lang="en-US" sz="2000" dirty="0" smtClean="0"/>
              <a:t> (The price depends on the quantity and the complexity of the embroideries. You will be informed of the price shortly after you place your order.  You will then have the option to confirm or cancel your order.)</a:t>
            </a:r>
            <a:endParaRPr lang="en-US" sz="2000" dirty="0"/>
          </a:p>
        </p:txBody>
      </p:sp>
      <p:sp>
        <p:nvSpPr>
          <p:cNvPr id="4" name="TextBox 3"/>
          <p:cNvSpPr txBox="1"/>
          <p:nvPr/>
        </p:nvSpPr>
        <p:spPr>
          <a:xfrm>
            <a:off x="4004254" y="6224404"/>
            <a:ext cx="777969" cy="369332"/>
          </a:xfrm>
          <a:prstGeom prst="rect">
            <a:avLst/>
          </a:prstGeom>
          <a:noFill/>
        </p:spPr>
        <p:txBody>
          <a:bodyPr wrap="square" rtlCol="0">
            <a:spAutoFit/>
          </a:bodyPr>
          <a:lstStyle/>
          <a:p>
            <a:r>
              <a:rPr lang="en-US" dirty="0" smtClean="0">
                <a:solidFill>
                  <a:srgbClr val="9BBB59"/>
                </a:solidFill>
              </a:rPr>
              <a:t>ok</a:t>
            </a:r>
            <a:endParaRPr lang="en-US" dirty="0">
              <a:solidFill>
                <a:srgbClr val="9BBB59"/>
              </a:solidFill>
            </a:endParaRPr>
          </a:p>
        </p:txBody>
      </p:sp>
    </p:spTree>
    <p:extLst>
      <p:ext uri="{BB962C8B-B14F-4D97-AF65-F5344CB8AC3E}">
        <p14:creationId xmlns:p14="http://schemas.microsoft.com/office/powerpoint/2010/main" xmlns="" val="972816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600200"/>
            <a:ext cx="9144000" cy="3657600"/>
          </a:xfrm>
          <a:prstGeom prst="rect">
            <a:avLst/>
          </a:prstGeom>
        </p:spPr>
      </p:pic>
      <p:sp>
        <p:nvSpPr>
          <p:cNvPr id="5" name="TextBox 4"/>
          <p:cNvSpPr txBox="1"/>
          <p:nvPr/>
        </p:nvSpPr>
        <p:spPr>
          <a:xfrm>
            <a:off x="4692891" y="1922395"/>
            <a:ext cx="4439457" cy="307777"/>
          </a:xfrm>
          <a:prstGeom prst="rect">
            <a:avLst/>
          </a:prstGeom>
          <a:noFill/>
          <a:ln>
            <a:noFill/>
          </a:ln>
        </p:spPr>
        <p:txBody>
          <a:bodyPr wrap="square" rtlCol="0">
            <a:spAutoFit/>
          </a:bodyPr>
          <a:lstStyle/>
          <a:p>
            <a:r>
              <a:rPr lang="en-US" sz="1400" dirty="0" smtClean="0">
                <a:solidFill>
                  <a:srgbClr val="FF0000"/>
                </a:solidFill>
              </a:rPr>
              <a:t>Forgot your password? We’ll email it to you </a:t>
            </a:r>
            <a:endParaRPr lang="en-US" sz="1400" dirty="0">
              <a:solidFill>
                <a:srgbClr val="FF0000"/>
              </a:solidFill>
            </a:endParaRPr>
          </a:p>
        </p:txBody>
      </p:sp>
      <p:cxnSp>
        <p:nvCxnSpPr>
          <p:cNvPr id="3" name="Straight Connector 2"/>
          <p:cNvCxnSpPr/>
          <p:nvPr/>
        </p:nvCxnSpPr>
        <p:spPr>
          <a:xfrm>
            <a:off x="6455274" y="2195219"/>
            <a:ext cx="1573036" cy="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323114" y="1323201"/>
            <a:ext cx="4091798" cy="276999"/>
          </a:xfrm>
          <a:prstGeom prst="rect">
            <a:avLst/>
          </a:prstGeom>
          <a:noFill/>
        </p:spPr>
        <p:txBody>
          <a:bodyPr wrap="square" rtlCol="0">
            <a:spAutoFit/>
          </a:bodyPr>
          <a:lstStyle/>
          <a:p>
            <a:r>
              <a:rPr lang="en-US" sz="1200" dirty="0" smtClean="0">
                <a:solidFill>
                  <a:srgbClr val="9BBB59"/>
                </a:solidFill>
              </a:rPr>
              <a:t>This entire sentence should be </a:t>
            </a:r>
            <a:r>
              <a:rPr lang="en-US" sz="1200" dirty="0" smtClean="0">
                <a:solidFill>
                  <a:srgbClr val="9BBB59"/>
                </a:solidFill>
              </a:rPr>
              <a:t>hyperlinked </a:t>
            </a:r>
            <a:r>
              <a:rPr lang="en-US" sz="1200" dirty="0" smtClean="0">
                <a:solidFill>
                  <a:srgbClr val="FF0000"/>
                </a:solidFill>
              </a:rPr>
              <a:t>Corrected</a:t>
            </a:r>
            <a:endParaRPr lang="en-US" sz="1200" dirty="0">
              <a:solidFill>
                <a:srgbClr val="9BBB59"/>
              </a:solidFill>
            </a:endParaRPr>
          </a:p>
        </p:txBody>
      </p:sp>
    </p:spTree>
    <p:extLst>
      <p:ext uri="{BB962C8B-B14F-4D97-AF65-F5344CB8AC3E}">
        <p14:creationId xmlns:p14="http://schemas.microsoft.com/office/powerpoint/2010/main" xmlns="" val="13319223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2133600"/>
            <a:ext cx="9144000" cy="2581469"/>
          </a:xfrm>
          <a:prstGeom prst="rect">
            <a:avLst/>
          </a:prstGeom>
        </p:spPr>
      </p:pic>
      <p:sp>
        <p:nvSpPr>
          <p:cNvPr id="5" name="TextBox 4"/>
          <p:cNvSpPr txBox="1"/>
          <p:nvPr/>
        </p:nvSpPr>
        <p:spPr>
          <a:xfrm>
            <a:off x="1235125" y="3891394"/>
            <a:ext cx="7166052" cy="954107"/>
          </a:xfrm>
          <a:prstGeom prst="rect">
            <a:avLst/>
          </a:prstGeom>
          <a:noFill/>
        </p:spPr>
        <p:txBody>
          <a:bodyPr wrap="square" rtlCol="0">
            <a:spAutoFit/>
          </a:bodyPr>
          <a:lstStyle/>
          <a:p>
            <a:r>
              <a:rPr lang="en-US" sz="1400" dirty="0" smtClean="0">
                <a:solidFill>
                  <a:srgbClr val="9BBB59"/>
                </a:solidFill>
              </a:rPr>
              <a:t>“It may take some time for your files to upload depending on your internet connection. Please do not refresh while the upload is taking place. Thank you!” (1 does not need to appear here</a:t>
            </a:r>
            <a:r>
              <a:rPr lang="en-US" sz="1400" dirty="0" smtClean="0">
                <a:solidFill>
                  <a:srgbClr val="9BBB59"/>
                </a:solidFill>
              </a:rPr>
              <a:t>)</a:t>
            </a:r>
          </a:p>
          <a:p>
            <a:endParaRPr lang="en-US" sz="1400" dirty="0" smtClean="0">
              <a:solidFill>
                <a:srgbClr val="FF0000"/>
              </a:solidFill>
            </a:endParaRPr>
          </a:p>
          <a:p>
            <a:r>
              <a:rPr lang="en-US" sz="1400" dirty="0" smtClean="0">
                <a:solidFill>
                  <a:srgbClr val="FF0000"/>
                </a:solidFill>
              </a:rPr>
              <a:t>Removed numbering altogether</a:t>
            </a:r>
            <a:endParaRPr lang="en-US" sz="1400" dirty="0">
              <a:solidFill>
                <a:srgbClr val="FF0000"/>
              </a:solidFill>
            </a:endParaRPr>
          </a:p>
        </p:txBody>
      </p:sp>
    </p:spTree>
    <p:extLst>
      <p:ext uri="{BB962C8B-B14F-4D97-AF65-F5344CB8AC3E}">
        <p14:creationId xmlns:p14="http://schemas.microsoft.com/office/powerpoint/2010/main" xmlns="" val="42519919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838200"/>
            <a:ext cx="9144000" cy="5156638"/>
          </a:xfrm>
          <a:prstGeom prst="rect">
            <a:avLst/>
          </a:prstGeom>
        </p:spPr>
      </p:pic>
    </p:spTree>
    <p:extLst>
      <p:ext uri="{BB962C8B-B14F-4D97-AF65-F5344CB8AC3E}">
        <p14:creationId xmlns:p14="http://schemas.microsoft.com/office/powerpoint/2010/main" xmlns="" val="24472667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444500"/>
            <a:ext cx="9144000" cy="5944681"/>
          </a:xfrm>
          <a:prstGeom prst="rect">
            <a:avLst/>
          </a:prstGeom>
        </p:spPr>
      </p:pic>
    </p:spTree>
    <p:extLst>
      <p:ext uri="{BB962C8B-B14F-4D97-AF65-F5344CB8AC3E}">
        <p14:creationId xmlns:p14="http://schemas.microsoft.com/office/powerpoint/2010/main" xmlns="" val="30730120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977900" y="0"/>
            <a:ext cx="7174838" cy="6858000"/>
          </a:xfrm>
          <a:prstGeom prst="rect">
            <a:avLst/>
          </a:prstGeom>
        </p:spPr>
      </p:pic>
      <p:sp>
        <p:nvSpPr>
          <p:cNvPr id="6" name="Oval 5"/>
          <p:cNvSpPr/>
          <p:nvPr/>
        </p:nvSpPr>
        <p:spPr>
          <a:xfrm>
            <a:off x="2143990" y="3739933"/>
            <a:ext cx="1305037" cy="26797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449027" y="3704980"/>
            <a:ext cx="3647113" cy="276999"/>
          </a:xfrm>
          <a:prstGeom prst="rect">
            <a:avLst/>
          </a:prstGeom>
          <a:noFill/>
        </p:spPr>
        <p:txBody>
          <a:bodyPr wrap="square" rtlCol="0">
            <a:spAutoFit/>
          </a:bodyPr>
          <a:lstStyle/>
          <a:p>
            <a:r>
              <a:rPr lang="en-US" sz="1200" dirty="0" smtClean="0">
                <a:solidFill>
                  <a:srgbClr val="008000"/>
                </a:solidFill>
              </a:rPr>
              <a:t>(We will get back to you shortly on this)</a:t>
            </a:r>
            <a:endParaRPr lang="en-US" sz="1200" dirty="0">
              <a:solidFill>
                <a:srgbClr val="008000"/>
              </a:solidFill>
            </a:endParaRPr>
          </a:p>
        </p:txBody>
      </p:sp>
      <p:sp>
        <p:nvSpPr>
          <p:cNvPr id="8" name="Oval 7"/>
          <p:cNvSpPr/>
          <p:nvPr/>
        </p:nvSpPr>
        <p:spPr>
          <a:xfrm>
            <a:off x="2143990" y="3576821"/>
            <a:ext cx="302955" cy="174763"/>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436216" y="3496574"/>
            <a:ext cx="3647113" cy="276999"/>
          </a:xfrm>
          <a:prstGeom prst="rect">
            <a:avLst/>
          </a:prstGeom>
          <a:noFill/>
        </p:spPr>
        <p:txBody>
          <a:bodyPr wrap="square" rtlCol="0">
            <a:spAutoFit/>
          </a:bodyPr>
          <a:lstStyle/>
          <a:p>
            <a:r>
              <a:rPr lang="en-US" sz="1200" dirty="0" smtClean="0">
                <a:solidFill>
                  <a:srgbClr val="FF0000"/>
                </a:solidFill>
              </a:rPr>
              <a:t>This should be in bold as well</a:t>
            </a:r>
            <a:endParaRPr lang="en-US" sz="1200" dirty="0">
              <a:solidFill>
                <a:srgbClr val="FF0000"/>
              </a:solidFill>
            </a:endParaRPr>
          </a:p>
        </p:txBody>
      </p:sp>
      <p:sp>
        <p:nvSpPr>
          <p:cNvPr id="10" name="TextBox 9"/>
          <p:cNvSpPr txBox="1"/>
          <p:nvPr/>
        </p:nvSpPr>
        <p:spPr>
          <a:xfrm>
            <a:off x="4742412" y="2097159"/>
            <a:ext cx="2714944" cy="523220"/>
          </a:xfrm>
          <a:prstGeom prst="rect">
            <a:avLst/>
          </a:prstGeom>
          <a:noFill/>
        </p:spPr>
        <p:txBody>
          <a:bodyPr wrap="square" rtlCol="0">
            <a:spAutoFit/>
          </a:bodyPr>
          <a:lstStyle/>
          <a:p>
            <a:r>
              <a:rPr lang="en-US" sz="1400" dirty="0" smtClean="0">
                <a:solidFill>
                  <a:srgbClr val="FF0000"/>
                </a:solidFill>
              </a:rPr>
              <a:t>In case of price on request, please add the copy that I’ve put in green</a:t>
            </a:r>
            <a:endParaRPr lang="en-US" sz="1400" dirty="0">
              <a:solidFill>
                <a:srgbClr val="FF0000"/>
              </a:solidFill>
            </a:endParaRPr>
          </a:p>
        </p:txBody>
      </p:sp>
      <p:sp>
        <p:nvSpPr>
          <p:cNvPr id="11" name="TextBox 10"/>
          <p:cNvSpPr txBox="1"/>
          <p:nvPr/>
        </p:nvSpPr>
        <p:spPr>
          <a:xfrm>
            <a:off x="4637545" y="4031204"/>
            <a:ext cx="2924682" cy="261610"/>
          </a:xfrm>
          <a:prstGeom prst="rect">
            <a:avLst/>
          </a:prstGeom>
          <a:noFill/>
        </p:spPr>
        <p:txBody>
          <a:bodyPr wrap="square" rtlCol="0">
            <a:spAutoFit/>
          </a:bodyPr>
          <a:lstStyle/>
          <a:p>
            <a:r>
              <a:rPr lang="en-US" sz="1100" dirty="0">
                <a:solidFill>
                  <a:srgbClr val="008000"/>
                </a:solidFill>
              </a:rPr>
              <a:t>f</a:t>
            </a:r>
            <a:r>
              <a:rPr lang="en-US" sz="1100" dirty="0" smtClean="0">
                <a:solidFill>
                  <a:srgbClr val="008000"/>
                </a:solidFill>
              </a:rPr>
              <a:t>rom the day you confirm your order. </a:t>
            </a:r>
            <a:endParaRPr lang="en-US" sz="1100" dirty="0">
              <a:solidFill>
                <a:srgbClr val="008000"/>
              </a:solidFill>
            </a:endParaRPr>
          </a:p>
        </p:txBody>
      </p:sp>
      <p:cxnSp>
        <p:nvCxnSpPr>
          <p:cNvPr id="13" name="Straight Connector 12"/>
          <p:cNvCxnSpPr/>
          <p:nvPr/>
        </p:nvCxnSpPr>
        <p:spPr>
          <a:xfrm>
            <a:off x="4835629" y="4438986"/>
            <a:ext cx="1247700" cy="11651"/>
          </a:xfrm>
          <a:prstGeom prst="line">
            <a:avLst/>
          </a:prstGeom>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245535" y="4292814"/>
            <a:ext cx="2633379" cy="415498"/>
          </a:xfrm>
          <a:prstGeom prst="rect">
            <a:avLst/>
          </a:prstGeom>
          <a:noFill/>
        </p:spPr>
        <p:txBody>
          <a:bodyPr wrap="square" rtlCol="0">
            <a:spAutoFit/>
          </a:bodyPr>
          <a:lstStyle/>
          <a:p>
            <a:r>
              <a:rPr lang="en-US" sz="1050" dirty="0" smtClean="0">
                <a:solidFill>
                  <a:srgbClr val="008000"/>
                </a:solidFill>
              </a:rPr>
              <a:t>shortly after we receive your confirmation on the price</a:t>
            </a:r>
            <a:endParaRPr lang="en-US" sz="1050" dirty="0">
              <a:solidFill>
                <a:srgbClr val="008000"/>
              </a:solidFill>
            </a:endParaRPr>
          </a:p>
        </p:txBody>
      </p:sp>
      <p:cxnSp>
        <p:nvCxnSpPr>
          <p:cNvPr id="16" name="Straight Arrow Connector 15"/>
          <p:cNvCxnSpPr/>
          <p:nvPr/>
        </p:nvCxnSpPr>
        <p:spPr>
          <a:xfrm>
            <a:off x="5057019" y="4870068"/>
            <a:ext cx="186434" cy="6524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4812324" y="5475914"/>
            <a:ext cx="1584688" cy="276999"/>
          </a:xfrm>
          <a:prstGeom prst="rect">
            <a:avLst/>
          </a:prstGeom>
          <a:noFill/>
        </p:spPr>
        <p:txBody>
          <a:bodyPr wrap="square" rtlCol="0">
            <a:spAutoFit/>
          </a:bodyPr>
          <a:lstStyle/>
          <a:p>
            <a:r>
              <a:rPr lang="en-US" sz="1200" dirty="0" smtClean="0">
                <a:solidFill>
                  <a:srgbClr val="FF0000"/>
                </a:solidFill>
              </a:rPr>
              <a:t>add space</a:t>
            </a:r>
            <a:endParaRPr lang="en-US" sz="1200" dirty="0">
              <a:solidFill>
                <a:srgbClr val="FF0000"/>
              </a:solidFill>
            </a:endParaRPr>
          </a:p>
        </p:txBody>
      </p:sp>
      <p:sp>
        <p:nvSpPr>
          <p:cNvPr id="2" name="TextBox 1"/>
          <p:cNvSpPr txBox="1"/>
          <p:nvPr/>
        </p:nvSpPr>
        <p:spPr>
          <a:xfrm>
            <a:off x="1339992" y="6326430"/>
            <a:ext cx="6373709" cy="369332"/>
          </a:xfrm>
          <a:prstGeom prst="rect">
            <a:avLst/>
          </a:prstGeom>
          <a:noFill/>
        </p:spPr>
        <p:txBody>
          <a:bodyPr wrap="square" rtlCol="0">
            <a:spAutoFit/>
          </a:bodyPr>
          <a:lstStyle/>
          <a:p>
            <a:pPr algn="ctr"/>
            <a:r>
              <a:rPr lang="en-US" dirty="0" smtClean="0">
                <a:solidFill>
                  <a:srgbClr val="9BBB59"/>
                </a:solidFill>
              </a:rPr>
              <a:t>Could not check this as I am unable to place an order</a:t>
            </a:r>
            <a:endParaRPr lang="en-US" dirty="0">
              <a:solidFill>
                <a:srgbClr val="9BBB59"/>
              </a:solidFill>
            </a:endParaRPr>
          </a:p>
        </p:txBody>
      </p:sp>
    </p:spTree>
    <p:extLst>
      <p:ext uri="{BB962C8B-B14F-4D97-AF65-F5344CB8AC3E}">
        <p14:creationId xmlns:p14="http://schemas.microsoft.com/office/powerpoint/2010/main" xmlns="" val="23759329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828800"/>
            <a:ext cx="9144000" cy="3184718"/>
          </a:xfrm>
          <a:prstGeom prst="rect">
            <a:avLst/>
          </a:prstGeom>
        </p:spPr>
      </p:pic>
      <p:cxnSp>
        <p:nvCxnSpPr>
          <p:cNvPr id="6" name="Straight Connector 5"/>
          <p:cNvCxnSpPr/>
          <p:nvPr/>
        </p:nvCxnSpPr>
        <p:spPr>
          <a:xfrm>
            <a:off x="4905542" y="2959324"/>
            <a:ext cx="1421558" cy="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777369" y="3087484"/>
            <a:ext cx="3215984" cy="307777"/>
          </a:xfrm>
          <a:prstGeom prst="rect">
            <a:avLst/>
          </a:prstGeom>
          <a:noFill/>
        </p:spPr>
        <p:txBody>
          <a:bodyPr wrap="square" rtlCol="0">
            <a:spAutoFit/>
          </a:bodyPr>
          <a:lstStyle/>
          <a:p>
            <a:r>
              <a:rPr lang="en-US" sz="1400" dirty="0" smtClean="0"/>
              <a:t>email ID with the order summary</a:t>
            </a:r>
            <a:endParaRPr lang="en-US" sz="1400" dirty="0"/>
          </a:p>
        </p:txBody>
      </p:sp>
      <p:cxnSp>
        <p:nvCxnSpPr>
          <p:cNvPr id="9" name="Straight Connector 8"/>
          <p:cNvCxnSpPr/>
          <p:nvPr/>
        </p:nvCxnSpPr>
        <p:spPr>
          <a:xfrm>
            <a:off x="2120686" y="2947673"/>
            <a:ext cx="372867" cy="0"/>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782774" y="3087484"/>
            <a:ext cx="1759470" cy="307777"/>
          </a:xfrm>
          <a:prstGeom prst="rect">
            <a:avLst/>
          </a:prstGeom>
          <a:noFill/>
        </p:spPr>
        <p:txBody>
          <a:bodyPr wrap="square" rtlCol="0">
            <a:spAutoFit/>
          </a:bodyPr>
          <a:lstStyle/>
          <a:p>
            <a:r>
              <a:rPr lang="en-US" sz="1400" dirty="0" smtClean="0"/>
              <a:t>successfully placed</a:t>
            </a:r>
            <a:endParaRPr lang="en-US" sz="1400" dirty="0"/>
          </a:p>
        </p:txBody>
      </p:sp>
      <p:sp>
        <p:nvSpPr>
          <p:cNvPr id="8" name="TextBox 7"/>
          <p:cNvSpPr txBox="1"/>
          <p:nvPr/>
        </p:nvSpPr>
        <p:spPr>
          <a:xfrm>
            <a:off x="1339992" y="6326430"/>
            <a:ext cx="6373709" cy="369332"/>
          </a:xfrm>
          <a:prstGeom prst="rect">
            <a:avLst/>
          </a:prstGeom>
          <a:noFill/>
        </p:spPr>
        <p:txBody>
          <a:bodyPr wrap="square" rtlCol="0">
            <a:spAutoFit/>
          </a:bodyPr>
          <a:lstStyle/>
          <a:p>
            <a:pPr algn="ctr"/>
            <a:r>
              <a:rPr lang="en-US" dirty="0" smtClean="0">
                <a:solidFill>
                  <a:srgbClr val="9BBB59"/>
                </a:solidFill>
              </a:rPr>
              <a:t>Could not check this as I am unable to place an order</a:t>
            </a:r>
            <a:endParaRPr lang="en-US" dirty="0">
              <a:solidFill>
                <a:srgbClr val="9BBB59"/>
              </a:solidFill>
            </a:endParaRPr>
          </a:p>
        </p:txBody>
      </p:sp>
    </p:spTree>
    <p:extLst>
      <p:ext uri="{BB962C8B-B14F-4D97-AF65-F5344CB8AC3E}">
        <p14:creationId xmlns:p14="http://schemas.microsoft.com/office/powerpoint/2010/main" xmlns="" val="18965263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356146" y="13670"/>
            <a:ext cx="4759985" cy="638519"/>
          </a:xfrm>
          <a:prstGeom prst="rect">
            <a:avLst/>
          </a:prstGeom>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200" b="1" dirty="0" smtClean="0"/>
              <a:t>Share by email</a:t>
            </a:r>
          </a:p>
          <a:p>
            <a:r>
              <a:rPr lang="en-US" sz="1200" b="1" dirty="0" smtClean="0"/>
              <a:t>From: </a:t>
            </a:r>
            <a:r>
              <a:rPr lang="en-US" sz="1200" b="1" dirty="0" err="1" smtClean="0"/>
              <a:t>info@golfessentials.in</a:t>
            </a:r>
            <a:r>
              <a:rPr lang="en-US" sz="1200" dirty="0" smtClean="0"/>
              <a:t/>
            </a:r>
            <a:br>
              <a:rPr lang="en-US" sz="1200" dirty="0" smtClean="0"/>
            </a:br>
            <a:r>
              <a:rPr lang="en-US" sz="1200" dirty="0" smtClean="0"/>
              <a:t>Subject: __ wants you to see this item at </a:t>
            </a:r>
            <a:r>
              <a:rPr lang="en-US" sz="1200" dirty="0" err="1" smtClean="0"/>
              <a:t>golfessentials.in</a:t>
            </a:r>
            <a:endParaRPr lang="en-US" sz="1200" dirty="0"/>
          </a:p>
        </p:txBody>
      </p:sp>
      <p:sp>
        <p:nvSpPr>
          <p:cNvPr id="7" name="TextBox 6"/>
          <p:cNvSpPr txBox="1"/>
          <p:nvPr/>
        </p:nvSpPr>
        <p:spPr>
          <a:xfrm>
            <a:off x="640867" y="6224404"/>
            <a:ext cx="7830223" cy="369332"/>
          </a:xfrm>
          <a:prstGeom prst="rect">
            <a:avLst/>
          </a:prstGeom>
          <a:noFill/>
        </p:spPr>
        <p:txBody>
          <a:bodyPr wrap="square" rtlCol="0">
            <a:spAutoFit/>
          </a:bodyPr>
          <a:lstStyle/>
          <a:p>
            <a:pPr algn="ctr"/>
            <a:r>
              <a:rPr lang="en-US" dirty="0" smtClean="0">
                <a:solidFill>
                  <a:srgbClr val="9BBB59"/>
                </a:solidFill>
              </a:rPr>
              <a:t>The complete product name should </a:t>
            </a:r>
            <a:r>
              <a:rPr lang="en-US" dirty="0" smtClean="0">
                <a:solidFill>
                  <a:srgbClr val="9BBB59"/>
                </a:solidFill>
              </a:rPr>
              <a:t>appear </a:t>
            </a:r>
            <a:r>
              <a:rPr lang="en-US" dirty="0" smtClean="0">
                <a:solidFill>
                  <a:srgbClr val="FF0000"/>
                </a:solidFill>
              </a:rPr>
              <a:t>DONE</a:t>
            </a:r>
            <a:endParaRPr lang="en-US" dirty="0">
              <a:solidFill>
                <a:srgbClr val="FF0000"/>
              </a:solidFill>
            </a:endParaRPr>
          </a:p>
        </p:txBody>
      </p:sp>
      <p:pic>
        <p:nvPicPr>
          <p:cNvPr id="2" name="Picture 1"/>
          <p:cNvPicPr>
            <a:picLocks noChangeAspect="1"/>
          </p:cNvPicPr>
          <p:nvPr/>
        </p:nvPicPr>
        <p:blipFill>
          <a:blip r:embed="rId2"/>
          <a:stretch>
            <a:fillRect/>
          </a:stretch>
        </p:blipFill>
        <p:spPr>
          <a:xfrm>
            <a:off x="0" y="647700"/>
            <a:ext cx="9144000" cy="5558992"/>
          </a:xfrm>
          <a:prstGeom prst="rect">
            <a:avLst/>
          </a:prstGeom>
        </p:spPr>
      </p:pic>
    </p:spTree>
    <p:extLst>
      <p:ext uri="{BB962C8B-B14F-4D97-AF65-F5344CB8AC3E}">
        <p14:creationId xmlns:p14="http://schemas.microsoft.com/office/powerpoint/2010/main" xmlns="" val="15685933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206500"/>
            <a:ext cx="9144000" cy="4440382"/>
          </a:xfrm>
          <a:prstGeom prst="rect">
            <a:avLst/>
          </a:prstGeom>
        </p:spPr>
      </p:pic>
      <p:sp>
        <p:nvSpPr>
          <p:cNvPr id="5" name="TextBox 4"/>
          <p:cNvSpPr txBox="1"/>
          <p:nvPr/>
        </p:nvSpPr>
        <p:spPr>
          <a:xfrm>
            <a:off x="640867" y="6224404"/>
            <a:ext cx="7830223" cy="369332"/>
          </a:xfrm>
          <a:prstGeom prst="rect">
            <a:avLst/>
          </a:prstGeom>
          <a:noFill/>
        </p:spPr>
        <p:txBody>
          <a:bodyPr wrap="square" rtlCol="0">
            <a:spAutoFit/>
          </a:bodyPr>
          <a:lstStyle/>
          <a:p>
            <a:pPr algn="ctr"/>
            <a:r>
              <a:rPr lang="en-US" dirty="0" smtClean="0">
                <a:solidFill>
                  <a:srgbClr val="9BBB59"/>
                </a:solidFill>
              </a:rPr>
              <a:t>The complete product name should </a:t>
            </a:r>
            <a:r>
              <a:rPr lang="en-US" dirty="0" smtClean="0">
                <a:solidFill>
                  <a:srgbClr val="9BBB59"/>
                </a:solidFill>
              </a:rPr>
              <a:t>appear </a:t>
            </a:r>
            <a:r>
              <a:rPr lang="en-US" dirty="0" smtClean="0">
                <a:solidFill>
                  <a:srgbClr val="FF0000"/>
                </a:solidFill>
              </a:rPr>
              <a:t>DONE</a:t>
            </a:r>
            <a:endParaRPr lang="en-US" dirty="0">
              <a:solidFill>
                <a:srgbClr val="FF0000"/>
              </a:solidFill>
            </a:endParaRPr>
          </a:p>
        </p:txBody>
      </p:sp>
    </p:spTree>
    <p:extLst>
      <p:ext uri="{BB962C8B-B14F-4D97-AF65-F5344CB8AC3E}">
        <p14:creationId xmlns:p14="http://schemas.microsoft.com/office/powerpoint/2010/main" xmlns="" val="8458673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3222" y="446235"/>
            <a:ext cx="8580544" cy="2585323"/>
          </a:xfrm>
          <a:prstGeom prst="rect">
            <a:avLst/>
          </a:prstGeom>
          <a:noFill/>
        </p:spPr>
        <p:txBody>
          <a:bodyPr wrap="square" rtlCol="0">
            <a:spAutoFit/>
          </a:bodyPr>
          <a:lstStyle/>
          <a:p>
            <a:r>
              <a:rPr lang="en-US" dirty="0" smtClean="0"/>
              <a:t>Emails yet to be worked on/pending review</a:t>
            </a:r>
          </a:p>
          <a:p>
            <a:endParaRPr lang="en-US" dirty="0">
              <a:solidFill>
                <a:schemeClr val="accent1"/>
              </a:solidFill>
            </a:endParaRPr>
          </a:p>
          <a:p>
            <a:pPr marL="285750" indent="-285750">
              <a:buFontTx/>
              <a:buChar char="-"/>
            </a:pPr>
            <a:r>
              <a:rPr lang="en-US" dirty="0" smtClean="0">
                <a:solidFill>
                  <a:schemeClr val="accent1"/>
                </a:solidFill>
                <a:ea typeface="Calibri"/>
                <a:cs typeface="Calibri"/>
              </a:rPr>
              <a:t>Confirmation of availability</a:t>
            </a:r>
          </a:p>
          <a:p>
            <a:pPr marL="285750" indent="-285750">
              <a:buFontTx/>
              <a:buChar char="-"/>
            </a:pPr>
            <a:r>
              <a:rPr lang="en-US" dirty="0" smtClean="0">
                <a:solidFill>
                  <a:schemeClr val="accent1"/>
                </a:solidFill>
                <a:ea typeface="Calibri"/>
                <a:cs typeface="Calibri"/>
              </a:rPr>
              <a:t>On dispatching products</a:t>
            </a:r>
          </a:p>
          <a:p>
            <a:pPr marL="285750" indent="-285750">
              <a:buFontTx/>
              <a:buChar char="-"/>
            </a:pPr>
            <a:r>
              <a:rPr lang="en-US" dirty="0" smtClean="0">
                <a:solidFill>
                  <a:schemeClr val="accent3"/>
                </a:solidFill>
                <a:ea typeface="Calibri"/>
                <a:cs typeface="Calibri"/>
              </a:rPr>
              <a:t>Products have been in your </a:t>
            </a:r>
            <a:r>
              <a:rPr lang="en-US" dirty="0" err="1" smtClean="0">
                <a:solidFill>
                  <a:schemeClr val="accent3"/>
                </a:solidFill>
                <a:ea typeface="Calibri"/>
                <a:cs typeface="Calibri"/>
              </a:rPr>
              <a:t>wishlist</a:t>
            </a:r>
            <a:r>
              <a:rPr lang="en-US" dirty="0" smtClean="0">
                <a:solidFill>
                  <a:schemeClr val="accent3"/>
                </a:solidFill>
                <a:ea typeface="Calibri"/>
                <a:cs typeface="Calibri"/>
              </a:rPr>
              <a:t> for over 2 months</a:t>
            </a:r>
          </a:p>
          <a:p>
            <a:pPr marL="285750" indent="-285750">
              <a:buFontTx/>
              <a:buChar char="-"/>
            </a:pPr>
            <a:r>
              <a:rPr lang="en-US" dirty="0" smtClean="0">
                <a:solidFill>
                  <a:srgbClr val="000000"/>
                </a:solidFill>
                <a:ea typeface="Calibri"/>
                <a:cs typeface="Calibri"/>
              </a:rPr>
              <a:t>Unsubscribe</a:t>
            </a:r>
          </a:p>
          <a:p>
            <a:pPr marL="285750" indent="-285750">
              <a:buFontTx/>
              <a:buChar char="-"/>
            </a:pPr>
            <a:r>
              <a:rPr lang="en-US" dirty="0" smtClean="0">
                <a:solidFill>
                  <a:srgbClr val="000000"/>
                </a:solidFill>
                <a:ea typeface="Calibri"/>
                <a:cs typeface="Calibri"/>
              </a:rPr>
              <a:t>Promotional mail</a:t>
            </a:r>
            <a:endParaRPr lang="en-US" dirty="0" smtClean="0"/>
          </a:p>
          <a:p>
            <a:endParaRPr lang="en-US" dirty="0"/>
          </a:p>
          <a:p>
            <a:endParaRPr lang="en-US" dirty="0"/>
          </a:p>
        </p:txBody>
      </p:sp>
    </p:spTree>
    <p:extLst>
      <p:ext uri="{BB962C8B-B14F-4D97-AF65-F5344CB8AC3E}">
        <p14:creationId xmlns:p14="http://schemas.microsoft.com/office/powerpoint/2010/main" xmlns="" val="2622308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the website – on registering</a:t>
            </a:r>
            <a:endParaRPr lang="en-US" dirty="0"/>
          </a:p>
        </p:txBody>
      </p:sp>
      <p:sp>
        <p:nvSpPr>
          <p:cNvPr id="3" name="Content Placeholder 2"/>
          <p:cNvSpPr>
            <a:spLocks noGrp="1"/>
          </p:cNvSpPr>
          <p:nvPr>
            <p:ph idx="1"/>
          </p:nvPr>
        </p:nvSpPr>
        <p:spPr/>
        <p:txBody>
          <a:bodyPr/>
          <a:lstStyle/>
          <a:p>
            <a:pPr marL="0" indent="0">
              <a:buNone/>
            </a:pPr>
            <a:r>
              <a:rPr lang="en-US" dirty="0" smtClean="0"/>
              <a:t>Re-direction to landing page</a:t>
            </a:r>
            <a:endParaRPr lang="en-US" dirty="0"/>
          </a:p>
        </p:txBody>
      </p:sp>
      <p:sp>
        <p:nvSpPr>
          <p:cNvPr id="4" name="TextBox 3"/>
          <p:cNvSpPr txBox="1"/>
          <p:nvPr/>
        </p:nvSpPr>
        <p:spPr>
          <a:xfrm>
            <a:off x="4004254" y="6224404"/>
            <a:ext cx="777969" cy="369332"/>
          </a:xfrm>
          <a:prstGeom prst="rect">
            <a:avLst/>
          </a:prstGeom>
          <a:noFill/>
        </p:spPr>
        <p:txBody>
          <a:bodyPr wrap="square" rtlCol="0">
            <a:spAutoFit/>
          </a:bodyPr>
          <a:lstStyle/>
          <a:p>
            <a:r>
              <a:rPr lang="en-US" dirty="0" smtClean="0">
                <a:solidFill>
                  <a:srgbClr val="9BBB59"/>
                </a:solidFill>
              </a:rPr>
              <a:t>ok</a:t>
            </a:r>
            <a:endParaRPr lang="en-US" dirty="0">
              <a:solidFill>
                <a:srgbClr val="9BBB59"/>
              </a:solidFill>
            </a:endParaRPr>
          </a:p>
        </p:txBody>
      </p:sp>
    </p:spTree>
    <p:extLst>
      <p:ext uri="{BB962C8B-B14F-4D97-AF65-F5344CB8AC3E}">
        <p14:creationId xmlns:p14="http://schemas.microsoft.com/office/powerpoint/2010/main" xmlns="" val="2330094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2356146" y="13670"/>
            <a:ext cx="4759985" cy="638519"/>
          </a:xfrm>
        </p:spPr>
        <p:txBody>
          <a:bodyPr>
            <a:normAutofit fontScale="90000"/>
          </a:bodyPr>
          <a:lstStyle/>
          <a:p>
            <a:r>
              <a:rPr lang="en-US" sz="1200" b="1" dirty="0"/>
              <a:t>On receiving a Special Order:</a:t>
            </a:r>
            <a:r>
              <a:rPr lang="en-US" sz="1200" dirty="0"/>
              <a:t/>
            </a:r>
            <a:br>
              <a:rPr lang="en-US" sz="1200" dirty="0"/>
            </a:br>
            <a:r>
              <a:rPr lang="en-US" sz="1200" b="1" dirty="0"/>
              <a:t>From: </a:t>
            </a:r>
            <a:r>
              <a:rPr lang="en-US" sz="1200" b="1" dirty="0" err="1"/>
              <a:t>sales@golfessentials.in</a:t>
            </a:r>
            <a:r>
              <a:rPr lang="en-US" sz="1200" dirty="0"/>
              <a:t/>
            </a:r>
            <a:br>
              <a:rPr lang="en-US" sz="1200" dirty="0"/>
            </a:br>
            <a:r>
              <a:rPr lang="en-US" sz="1200" dirty="0"/>
              <a:t>Subject: We have received your order </a:t>
            </a:r>
          </a:p>
        </p:txBody>
      </p:sp>
      <p:pic>
        <p:nvPicPr>
          <p:cNvPr id="5" name="Picture 4"/>
          <p:cNvPicPr>
            <a:picLocks noChangeAspect="1"/>
          </p:cNvPicPr>
          <p:nvPr/>
        </p:nvPicPr>
        <p:blipFill>
          <a:blip r:embed="rId2"/>
          <a:stretch>
            <a:fillRect/>
          </a:stretch>
        </p:blipFill>
        <p:spPr>
          <a:xfrm>
            <a:off x="0" y="990600"/>
            <a:ext cx="9144000" cy="4852178"/>
          </a:xfrm>
          <a:prstGeom prst="rect">
            <a:avLst/>
          </a:prstGeom>
        </p:spPr>
      </p:pic>
      <p:sp>
        <p:nvSpPr>
          <p:cNvPr id="6" name="TextBox 5"/>
          <p:cNvSpPr txBox="1"/>
          <p:nvPr/>
        </p:nvSpPr>
        <p:spPr>
          <a:xfrm>
            <a:off x="4004254" y="6224404"/>
            <a:ext cx="777969" cy="369332"/>
          </a:xfrm>
          <a:prstGeom prst="rect">
            <a:avLst/>
          </a:prstGeom>
          <a:noFill/>
        </p:spPr>
        <p:txBody>
          <a:bodyPr wrap="square" rtlCol="0">
            <a:spAutoFit/>
          </a:bodyPr>
          <a:lstStyle/>
          <a:p>
            <a:r>
              <a:rPr lang="en-US" dirty="0" smtClean="0">
                <a:solidFill>
                  <a:srgbClr val="9BBB59"/>
                </a:solidFill>
              </a:rPr>
              <a:t>ok</a:t>
            </a:r>
            <a:endParaRPr lang="en-US" dirty="0">
              <a:solidFill>
                <a:srgbClr val="9BBB59"/>
              </a:solidFill>
            </a:endParaRPr>
          </a:p>
        </p:txBody>
      </p:sp>
    </p:spTree>
    <p:extLst>
      <p:ext uri="{BB962C8B-B14F-4D97-AF65-F5344CB8AC3E}">
        <p14:creationId xmlns:p14="http://schemas.microsoft.com/office/powerpoint/2010/main" xmlns="" val="25073378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308100"/>
            <a:ext cx="9144000" cy="4225636"/>
          </a:xfrm>
          <a:prstGeom prst="rect">
            <a:avLst/>
          </a:prstGeom>
        </p:spPr>
      </p:pic>
      <p:cxnSp>
        <p:nvCxnSpPr>
          <p:cNvPr id="7" name="Straight Connector 6"/>
          <p:cNvCxnSpPr/>
          <p:nvPr/>
        </p:nvCxnSpPr>
        <p:spPr>
          <a:xfrm>
            <a:off x="4264675" y="4229270"/>
            <a:ext cx="30295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4357892" y="4229270"/>
            <a:ext cx="34957" cy="19107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388684" y="6140014"/>
            <a:ext cx="3553896" cy="523220"/>
          </a:xfrm>
          <a:prstGeom prst="rect">
            <a:avLst/>
          </a:prstGeom>
          <a:noFill/>
        </p:spPr>
        <p:txBody>
          <a:bodyPr wrap="square" rtlCol="0">
            <a:spAutoFit/>
          </a:bodyPr>
          <a:lstStyle/>
          <a:p>
            <a:r>
              <a:rPr lang="en-US" sz="1400" dirty="0" smtClean="0"/>
              <a:t>‘here’ should be hyperlinked, and not ‘Continue Shopping’</a:t>
            </a:r>
            <a:r>
              <a:rPr lang="en-US" sz="1400" dirty="0" smtClean="0">
                <a:solidFill>
                  <a:srgbClr val="9BBB59"/>
                </a:solidFill>
              </a:rPr>
              <a:t> ok</a:t>
            </a:r>
            <a:endParaRPr lang="en-US" sz="1400" dirty="0"/>
          </a:p>
        </p:txBody>
      </p:sp>
    </p:spTree>
    <p:extLst>
      <p:ext uri="{BB962C8B-B14F-4D97-AF65-F5344CB8AC3E}">
        <p14:creationId xmlns:p14="http://schemas.microsoft.com/office/powerpoint/2010/main" xmlns="" val="688060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635000"/>
            <a:ext cx="9144000" cy="5587516"/>
          </a:xfrm>
          <a:prstGeom prst="rect">
            <a:avLst/>
          </a:prstGeom>
        </p:spPr>
      </p:pic>
      <p:sp>
        <p:nvSpPr>
          <p:cNvPr id="5" name="TextBox 4"/>
          <p:cNvSpPr txBox="1"/>
          <p:nvPr/>
        </p:nvSpPr>
        <p:spPr>
          <a:xfrm>
            <a:off x="5336670" y="2621448"/>
            <a:ext cx="3239289" cy="1754327"/>
          </a:xfrm>
          <a:prstGeom prst="rect">
            <a:avLst/>
          </a:prstGeom>
          <a:noFill/>
        </p:spPr>
        <p:txBody>
          <a:bodyPr wrap="square" rtlCol="0">
            <a:spAutoFit/>
          </a:bodyPr>
          <a:lstStyle/>
          <a:p>
            <a:endParaRPr lang="en-US" dirty="0" smtClean="0"/>
          </a:p>
          <a:p>
            <a:r>
              <a:rPr lang="en-US" dirty="0" smtClean="0"/>
              <a:t>Availability of products (3)</a:t>
            </a:r>
          </a:p>
          <a:p>
            <a:endParaRPr lang="en-US" dirty="0"/>
          </a:p>
          <a:p>
            <a:r>
              <a:rPr lang="en-US" dirty="0"/>
              <a:t>Support Service (5)</a:t>
            </a:r>
          </a:p>
          <a:p>
            <a:endParaRPr lang="en-US" dirty="0" smtClean="0"/>
          </a:p>
          <a:p>
            <a:endParaRPr lang="en-US" dirty="0"/>
          </a:p>
        </p:txBody>
      </p:sp>
      <p:cxnSp>
        <p:nvCxnSpPr>
          <p:cNvPr id="9" name="Straight Arrow Connector 8"/>
          <p:cNvCxnSpPr/>
          <p:nvPr/>
        </p:nvCxnSpPr>
        <p:spPr>
          <a:xfrm>
            <a:off x="4462761" y="2994276"/>
            <a:ext cx="978778" cy="1048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052855" y="2796212"/>
            <a:ext cx="69912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052855" y="3146676"/>
            <a:ext cx="2283815" cy="5000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3518940" y="6373032"/>
            <a:ext cx="1165212" cy="369332"/>
          </a:xfrm>
          <a:prstGeom prst="rect">
            <a:avLst/>
          </a:prstGeom>
          <a:noFill/>
        </p:spPr>
        <p:txBody>
          <a:bodyPr wrap="square" rtlCol="0">
            <a:spAutoFit/>
          </a:bodyPr>
          <a:lstStyle/>
          <a:p>
            <a:r>
              <a:rPr lang="en-US" dirty="0" smtClean="0">
                <a:solidFill>
                  <a:srgbClr val="9BBB59"/>
                </a:solidFill>
              </a:rPr>
              <a:t>ok</a:t>
            </a:r>
            <a:endParaRPr lang="en-US" dirty="0">
              <a:solidFill>
                <a:srgbClr val="9BBB59"/>
              </a:solidFill>
            </a:endParaRPr>
          </a:p>
        </p:txBody>
      </p:sp>
    </p:spTree>
    <p:extLst>
      <p:ext uri="{BB962C8B-B14F-4D97-AF65-F5344CB8AC3E}">
        <p14:creationId xmlns:p14="http://schemas.microsoft.com/office/powerpoint/2010/main" xmlns="" val="2062672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609600"/>
            <a:ext cx="9144000" cy="5616660"/>
          </a:xfrm>
          <a:prstGeom prst="rect">
            <a:avLst/>
          </a:prstGeom>
        </p:spPr>
      </p:pic>
      <p:sp>
        <p:nvSpPr>
          <p:cNvPr id="5" name="Oval 4"/>
          <p:cNvSpPr/>
          <p:nvPr/>
        </p:nvSpPr>
        <p:spPr>
          <a:xfrm>
            <a:off x="4497718" y="1036928"/>
            <a:ext cx="780692" cy="512639"/>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3262593" y="5312802"/>
            <a:ext cx="1503123" cy="629147"/>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2243033" y="6442937"/>
            <a:ext cx="6563510" cy="276999"/>
          </a:xfrm>
          <a:prstGeom prst="rect">
            <a:avLst/>
          </a:prstGeom>
          <a:noFill/>
        </p:spPr>
        <p:txBody>
          <a:bodyPr wrap="square" rtlCol="0">
            <a:spAutoFit/>
          </a:bodyPr>
          <a:lstStyle/>
          <a:p>
            <a:r>
              <a:rPr lang="en-US" sz="1200" dirty="0" smtClean="0">
                <a:solidFill>
                  <a:srgbClr val="9BBB59"/>
                </a:solidFill>
              </a:rPr>
              <a:t>My details are appearing after having signed out (working with only one tab</a:t>
            </a:r>
            <a:r>
              <a:rPr lang="en-US" sz="1200" dirty="0" smtClean="0">
                <a:solidFill>
                  <a:srgbClr val="9BBB59"/>
                </a:solidFill>
              </a:rPr>
              <a:t>) – </a:t>
            </a:r>
            <a:r>
              <a:rPr lang="en-US" sz="1200" dirty="0" smtClean="0">
                <a:solidFill>
                  <a:srgbClr val="FF0000"/>
                </a:solidFill>
              </a:rPr>
              <a:t>Couldn’t replicate it !</a:t>
            </a:r>
            <a:endParaRPr lang="en-US" sz="1200" dirty="0">
              <a:solidFill>
                <a:srgbClr val="FF0000"/>
              </a:solidFill>
            </a:endParaRPr>
          </a:p>
        </p:txBody>
      </p:sp>
    </p:spTree>
    <p:extLst>
      <p:ext uri="{BB962C8B-B14F-4D97-AF65-F5344CB8AC3E}">
        <p14:creationId xmlns:p14="http://schemas.microsoft.com/office/powerpoint/2010/main" xmlns="" val="79539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2356146" y="13670"/>
            <a:ext cx="4759985" cy="638519"/>
          </a:xfrm>
        </p:spPr>
        <p:txBody>
          <a:bodyPr>
            <a:normAutofit fontScale="90000"/>
          </a:bodyPr>
          <a:lstStyle/>
          <a:p>
            <a:r>
              <a:rPr lang="en-US" sz="1200" b="1" dirty="0"/>
              <a:t>On receiving feedback:</a:t>
            </a:r>
            <a:r>
              <a:rPr lang="en-US" sz="1200" dirty="0"/>
              <a:t/>
            </a:r>
            <a:br>
              <a:rPr lang="en-US" sz="1200" dirty="0"/>
            </a:br>
            <a:r>
              <a:rPr lang="en-US" sz="1200" b="1" dirty="0"/>
              <a:t>From: </a:t>
            </a:r>
            <a:r>
              <a:rPr lang="en-US" sz="1200" b="1" dirty="0" err="1"/>
              <a:t>support@golfessentials.in</a:t>
            </a:r>
            <a:r>
              <a:rPr lang="en-US" sz="1200" dirty="0"/>
              <a:t/>
            </a:r>
            <a:br>
              <a:rPr lang="en-US" sz="1200" dirty="0"/>
            </a:br>
            <a:r>
              <a:rPr lang="en-US" sz="1200" dirty="0"/>
              <a:t>Subject: Thank you for your feedback</a:t>
            </a:r>
          </a:p>
        </p:txBody>
      </p:sp>
      <p:sp>
        <p:nvSpPr>
          <p:cNvPr id="7" name="TextBox 6"/>
          <p:cNvSpPr txBox="1"/>
          <p:nvPr/>
        </p:nvSpPr>
        <p:spPr>
          <a:xfrm>
            <a:off x="4004254" y="6224404"/>
            <a:ext cx="777969" cy="369332"/>
          </a:xfrm>
          <a:prstGeom prst="rect">
            <a:avLst/>
          </a:prstGeom>
          <a:noFill/>
        </p:spPr>
        <p:txBody>
          <a:bodyPr wrap="square" rtlCol="0">
            <a:spAutoFit/>
          </a:bodyPr>
          <a:lstStyle/>
          <a:p>
            <a:r>
              <a:rPr lang="en-US" dirty="0" smtClean="0">
                <a:solidFill>
                  <a:srgbClr val="9BBB59"/>
                </a:solidFill>
              </a:rPr>
              <a:t>ok</a:t>
            </a:r>
            <a:endParaRPr lang="en-US" dirty="0">
              <a:solidFill>
                <a:srgbClr val="9BBB59"/>
              </a:solidFill>
            </a:endParaRPr>
          </a:p>
        </p:txBody>
      </p:sp>
      <p:pic>
        <p:nvPicPr>
          <p:cNvPr id="2" name="Picture 1"/>
          <p:cNvPicPr>
            <a:picLocks noChangeAspect="1"/>
          </p:cNvPicPr>
          <p:nvPr/>
        </p:nvPicPr>
        <p:blipFill>
          <a:blip r:embed="rId2"/>
          <a:stretch>
            <a:fillRect/>
          </a:stretch>
        </p:blipFill>
        <p:spPr>
          <a:xfrm>
            <a:off x="0" y="1117600"/>
            <a:ext cx="9144000" cy="4610801"/>
          </a:xfrm>
          <a:prstGeom prst="rect">
            <a:avLst/>
          </a:prstGeom>
        </p:spPr>
      </p:pic>
    </p:spTree>
    <p:extLst>
      <p:ext uri="{BB962C8B-B14F-4D97-AF65-F5344CB8AC3E}">
        <p14:creationId xmlns:p14="http://schemas.microsoft.com/office/powerpoint/2010/main" xmlns="" val="250733789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524</TotalTime>
  <Words>754</Words>
  <Application>Microsoft Macintosh PowerPoint</Application>
  <PresentationFormat>On-screen Show (4:3)</PresentationFormat>
  <Paragraphs>92</Paragraphs>
  <Slides>37</Slides>
  <Notes>0</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On registering: From: info@golfessentials.in Subject: Welcome to golfessentials.in</vt:lpstr>
      <vt:lpstr>Slide 2</vt:lpstr>
      <vt:lpstr>Slide 3</vt:lpstr>
      <vt:lpstr>On the website – on registering</vt:lpstr>
      <vt:lpstr>On receiving a Special Order: From: sales@golfessentials.in Subject: We have received your order </vt:lpstr>
      <vt:lpstr>Slide 6</vt:lpstr>
      <vt:lpstr>Slide 7</vt:lpstr>
      <vt:lpstr>Slide 8</vt:lpstr>
      <vt:lpstr>On receiving feedback: From: support@golfessentials.in Subject: Thank you for your feedback</vt:lpstr>
      <vt:lpstr>Slide 10</vt:lpstr>
      <vt:lpstr>On the website</vt:lpstr>
      <vt:lpstr>On receiving a message through contact us: From: support@golfessentials.in Subject: Thank you for your message</vt:lpstr>
      <vt:lpstr>On the website</vt:lpstr>
      <vt:lpstr>Slide 14</vt:lpstr>
      <vt:lpstr>On receiving an order: From: sales@golfessentials.in Subject: Your order at golfessentials.in</vt:lpstr>
      <vt:lpstr>Slide 16</vt:lpstr>
      <vt:lpstr>Slide 17</vt:lpstr>
      <vt:lpstr>On the website</vt:lpstr>
      <vt:lpstr>Forgot password: From: support@golfessentials.in Subject: Reset your password</vt:lpstr>
      <vt:lpstr>Slide 20</vt:lpstr>
      <vt:lpstr>Change of account information: From: support@golfessentials.in Subject: Your account information has been changed</vt:lpstr>
      <vt:lpstr>Change of account information: From: support@golfessentials.in Subject: Your account information has been changed</vt:lpstr>
      <vt:lpstr>Change of account information: From: support@golfessentials.in Subject: Your account information has been changed</vt:lpstr>
      <vt:lpstr>On the website</vt:lpstr>
      <vt:lpstr>On the website – on updating preferred contact options</vt:lpstr>
      <vt:lpstr>Slide 26</vt:lpstr>
      <vt:lpstr>Slide 27</vt:lpstr>
      <vt:lpstr>Slide 28</vt:lpstr>
      <vt:lpstr>Error Messages and notes</vt:lpstr>
      <vt:lpstr>Slide 30</vt:lpstr>
      <vt:lpstr>Slide 31</vt:lpstr>
      <vt:lpstr>Slide 32</vt:lpstr>
      <vt:lpstr>Slide 33</vt:lpstr>
      <vt:lpstr>Slide 34</vt:lpstr>
      <vt:lpstr>Slide 35</vt:lpstr>
      <vt:lpstr>Slide 36</vt:lpstr>
      <vt:lpstr>Slide 37</vt:lpstr>
    </vt:vector>
  </TitlesOfParts>
  <Company>kirat.grewal@gmail.com</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 registering: From: info@golfessentials.in Subject: Welcome to golfessentials.in</dc:title>
  <dc:creator>Kirat Grewal</dc:creator>
  <cp:lastModifiedBy>Admin</cp:lastModifiedBy>
  <cp:revision>58</cp:revision>
  <dcterms:created xsi:type="dcterms:W3CDTF">2012-10-22T09:56:38Z</dcterms:created>
  <dcterms:modified xsi:type="dcterms:W3CDTF">2012-11-15T07:09:57Z</dcterms:modified>
</cp:coreProperties>
</file>